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291" r:id="rId3"/>
    <p:sldId id="259" r:id="rId4"/>
    <p:sldId id="260" r:id="rId5"/>
    <p:sldId id="292" r:id="rId6"/>
    <p:sldId id="262" r:id="rId7"/>
    <p:sldId id="278" r:id="rId8"/>
    <p:sldId id="265" r:id="rId9"/>
    <p:sldId id="264" r:id="rId10"/>
    <p:sldId id="293" r:id="rId11"/>
    <p:sldId id="266" r:id="rId12"/>
    <p:sldId id="271" r:id="rId13"/>
    <p:sldId id="272" r:id="rId14"/>
    <p:sldId id="274" r:id="rId15"/>
    <p:sldId id="273" r:id="rId16"/>
    <p:sldId id="276" r:id="rId17"/>
    <p:sldId id="279" r:id="rId18"/>
    <p:sldId id="297" r:id="rId19"/>
    <p:sldId id="277" r:id="rId20"/>
    <p:sldId id="280" r:id="rId21"/>
    <p:sldId id="267" r:id="rId22"/>
    <p:sldId id="281" r:id="rId23"/>
    <p:sldId id="282" r:id="rId24"/>
    <p:sldId id="284" r:id="rId25"/>
    <p:sldId id="285" r:id="rId26"/>
    <p:sldId id="286" r:id="rId27"/>
    <p:sldId id="294" r:id="rId28"/>
    <p:sldId id="295" r:id="rId29"/>
    <p:sldId id="268" r:id="rId30"/>
    <p:sldId id="287" r:id="rId31"/>
    <p:sldId id="288" r:id="rId32"/>
    <p:sldId id="289" r:id="rId33"/>
    <p:sldId id="290" r:id="rId34"/>
    <p:sldId id="270" r:id="rId35"/>
    <p:sldId id="298" r:id="rId36"/>
    <p:sldId id="300" r:id="rId37"/>
    <p:sldId id="301" r:id="rId38"/>
    <p:sldId id="302" r:id="rId39"/>
    <p:sldId id="303" r:id="rId40"/>
    <p:sldId id="299"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AE2E8-A3A3-47B4-9154-25578DCA8081}" type="datetimeFigureOut">
              <a:rPr lang="zh-CN" altLang="en-US" smtClean="0"/>
              <a:t>2016/1/20 Wednesday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2F419-8210-4F10-9CA4-2AFA3A510184}" type="slidenum">
              <a:rPr lang="zh-CN" altLang="en-US" smtClean="0"/>
              <a:t>‹#›</a:t>
            </a:fld>
            <a:endParaRPr lang="zh-CN" altLang="en-US"/>
          </a:p>
        </p:txBody>
      </p:sp>
    </p:spTree>
    <p:extLst>
      <p:ext uri="{BB962C8B-B14F-4D97-AF65-F5344CB8AC3E}">
        <p14:creationId xmlns:p14="http://schemas.microsoft.com/office/powerpoint/2010/main" val="337695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232F419-8210-4F10-9CA4-2AFA3A510184}" type="slidenum">
              <a:rPr lang="zh-CN" altLang="en-US" smtClean="0"/>
              <a:t>2</a:t>
            </a:fld>
            <a:endParaRPr lang="zh-CN" altLang="en-US"/>
          </a:p>
        </p:txBody>
      </p:sp>
    </p:spTree>
    <p:extLst>
      <p:ext uri="{BB962C8B-B14F-4D97-AF65-F5344CB8AC3E}">
        <p14:creationId xmlns:p14="http://schemas.microsoft.com/office/powerpoint/2010/main" val="302109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2016/1/20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2016/1/20 Wednesday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hiphotos.baidu.com/image/pic/item/42a98226cffc1e172ab9e4f14e90f603728de9e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ctrTitle"/>
          </p:nvPr>
        </p:nvSpPr>
        <p:spPr>
          <a:xfrm>
            <a:off x="899592" y="2996952"/>
            <a:ext cx="7704856" cy="1251570"/>
          </a:xfrm>
          <a:noFill/>
          <a:ln w="63500" cmpd="tri">
            <a:solidFill>
              <a:srgbClr val="FF0000"/>
            </a:solidFill>
          </a:ln>
        </p:spPr>
        <p:txBody>
          <a:bodyPr>
            <a:normAutofit/>
          </a:bodyPr>
          <a:lstStyle/>
          <a:p>
            <a:r>
              <a:rPr lang="zh-CN" altLang="en-US" b="1" dirty="0" smtClean="0">
                <a:solidFill>
                  <a:srgbClr val="002060"/>
                </a:solidFill>
                <a:latin typeface="楷体" pitchFamily="49" charset="-122"/>
                <a:ea typeface="楷体" pitchFamily="49" charset="-122"/>
              </a:rPr>
              <a:t>新教师教案问题及建议</a:t>
            </a:r>
            <a:endParaRPr lang="zh-CN" altLang="en-US" b="1" dirty="0">
              <a:solidFill>
                <a:srgbClr val="002060"/>
              </a:solidFill>
              <a:latin typeface="楷体" pitchFamily="49" charset="-122"/>
              <a:ea typeface="楷体" pitchFamily="49" charset="-122"/>
            </a:endParaRPr>
          </a:p>
        </p:txBody>
      </p:sp>
      <p:sp>
        <p:nvSpPr>
          <p:cNvPr id="3" name="副标题 2"/>
          <p:cNvSpPr>
            <a:spLocks noGrp="1"/>
          </p:cNvSpPr>
          <p:nvPr>
            <p:ph type="subTitle" idx="1"/>
          </p:nvPr>
        </p:nvSpPr>
        <p:spPr>
          <a:xfrm>
            <a:off x="1371600" y="4725144"/>
            <a:ext cx="6400800" cy="913656"/>
          </a:xfrm>
        </p:spPr>
        <p:txBody>
          <a:bodyPr>
            <a:normAutofit/>
          </a:bodyPr>
          <a:lstStyle/>
          <a:p>
            <a:r>
              <a:rPr lang="zh-CN" altLang="en-US" sz="2800" b="1" dirty="0" smtClean="0">
                <a:solidFill>
                  <a:srgbClr val="FF0000"/>
                </a:solidFill>
              </a:rPr>
              <a:t>眉山职业技术学院师范教育系     郭静</a:t>
            </a:r>
            <a:endParaRPr lang="zh-CN" altLang="en-US" sz="2800" b="1" dirty="0">
              <a:solidFill>
                <a:srgbClr val="FF0000"/>
              </a:solidFill>
            </a:endParaRPr>
          </a:p>
        </p:txBody>
      </p:sp>
      <p:sp>
        <p:nvSpPr>
          <p:cNvPr id="4" name="TextBox 3"/>
          <p:cNvSpPr txBox="1"/>
          <p:nvPr/>
        </p:nvSpPr>
        <p:spPr>
          <a:xfrm>
            <a:off x="2915816" y="476672"/>
            <a:ext cx="3456384" cy="523220"/>
          </a:xfrm>
          <a:prstGeom prst="rect">
            <a:avLst/>
          </a:prstGeom>
          <a:solidFill>
            <a:schemeClr val="accent5">
              <a:lumMod val="60000"/>
              <a:lumOff val="40000"/>
            </a:schemeClr>
          </a:solidFill>
          <a:ln w="31750" cmpd="tri">
            <a:solidFill>
              <a:srgbClr val="FF0000"/>
            </a:solidFill>
          </a:ln>
        </p:spPr>
        <p:txBody>
          <a:bodyPr wrap="square" rtlCol="0">
            <a:spAutoFit/>
          </a:bodyPr>
          <a:lstStyle/>
          <a:p>
            <a:r>
              <a:rPr lang="zh-CN" altLang="en-US" sz="2800" b="1" dirty="0" smtClean="0"/>
              <a:t>新教师培训系列讲座</a:t>
            </a:r>
            <a:endParaRPr lang="zh-CN" alt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内容占位符 2"/>
          <p:cNvSpPr txBox="1">
            <a:spLocks/>
          </p:cNvSpPr>
          <p:nvPr/>
        </p:nvSpPr>
        <p:spPr>
          <a:xfrm>
            <a:off x="899592" y="1916832"/>
            <a:ext cx="6480720" cy="2664296"/>
          </a:xfrm>
          <a:prstGeom prst="rect">
            <a:avLst/>
          </a:prstGeom>
          <a:solidFill>
            <a:srgbClr val="FFFF00"/>
          </a:solidFill>
        </p:spPr>
        <p:txBody>
          <a:bodyPr>
            <a:normAutofit fontScale="2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24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n-cs"/>
            </a:endParaRPr>
          </a:p>
          <a:p>
            <a:pPr marL="342900" marR="0" lvl="0" indent="-342900" defTabSz="914400" rtl="0" eaLnBrk="1" fontAlgn="auto" latinLnBrk="0" hangingPunct="1">
              <a:lnSpc>
                <a:spcPct val="170000"/>
              </a:lnSpc>
              <a:spcBef>
                <a:spcPct val="20000"/>
              </a:spcBef>
              <a:spcAft>
                <a:spcPts val="0"/>
              </a:spcAft>
              <a:buClrTx/>
              <a:buSzTx/>
              <a:buFont typeface="Arial" pitchFamily="34" charset="0"/>
              <a:buNone/>
              <a:tabLst/>
              <a:defRPr/>
            </a:pPr>
            <a:r>
              <a:rPr kumimoji="0" lang="zh-CN" altLang="en-US" sz="16000" b="1" i="0" u="none" strike="noStrike" kern="1200" cap="none" spc="0" normalizeH="0" baseline="0" noProof="0" dirty="0" smtClean="0">
                <a:ln>
                  <a:noFill/>
                </a:ln>
                <a:solidFill>
                  <a:srgbClr val="FF0000"/>
                </a:solidFill>
                <a:effectLst/>
                <a:uLnTx/>
                <a:uFillTx/>
                <a:latin typeface="黑体" pitchFamily="49" charset="-122"/>
                <a:ea typeface="黑体" pitchFamily="49" charset="-122"/>
              </a:rPr>
              <a:t>教学课题是教学的主题内容，是</a:t>
            </a:r>
            <a:r>
              <a:rPr kumimoji="0" lang="zh-CN" altLang="en-US" sz="16000" b="1" i="0" u="none" strike="noStrike" kern="1200" cap="none" spc="0" normalizeH="0" baseline="0" noProof="0" dirty="0" smtClean="0">
                <a:ln>
                  <a:noFill/>
                </a:ln>
                <a:effectLst/>
                <a:uLnTx/>
                <a:uFillTx/>
                <a:latin typeface="黑体" pitchFamily="49" charset="-122"/>
                <a:ea typeface="黑体" pitchFamily="49" charset="-122"/>
              </a:rPr>
              <a:t>教学内容的高度概括</a:t>
            </a:r>
            <a:endParaRPr kumimoji="0" lang="zh-CN" altLang="en-US" sz="16000" b="1" i="0" u="none" strike="noStrike" kern="1200" cap="none" spc="0" normalizeH="0" baseline="0" noProof="0" dirty="0">
              <a:ln>
                <a:noFill/>
              </a:ln>
              <a:effectLst/>
              <a:uLnTx/>
              <a:uFillTx/>
              <a:latin typeface="黑体" pitchFamily="49" charset="-122"/>
              <a:ea typeface="黑体"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2627784" y="274638"/>
            <a:ext cx="3888432" cy="1143000"/>
          </a:xfrm>
          <a:solidFill>
            <a:srgbClr val="FFFF00"/>
          </a:solidFill>
        </p:spPr>
        <p:txBody>
          <a:bodyPr/>
          <a:lstStyle/>
          <a:p>
            <a:r>
              <a:rPr lang="en-US" altLang="zh-CN" b="1" dirty="0" smtClean="0">
                <a:solidFill>
                  <a:srgbClr val="FF0000"/>
                </a:solidFill>
              </a:rPr>
              <a:t>3. </a:t>
            </a:r>
            <a:r>
              <a:rPr lang="zh-CN" altLang="en-US" b="1" dirty="0" smtClean="0">
                <a:solidFill>
                  <a:srgbClr val="FF0000"/>
                </a:solidFill>
              </a:rPr>
              <a:t>教学目标</a:t>
            </a:r>
            <a:endParaRPr lang="zh-CN" altLang="en-US" b="1" dirty="0">
              <a:solidFill>
                <a:srgbClr val="FF0000"/>
              </a:solidFill>
            </a:endParaRPr>
          </a:p>
        </p:txBody>
      </p:sp>
      <p:sp>
        <p:nvSpPr>
          <p:cNvPr id="3" name="内容占位符 2"/>
          <p:cNvSpPr>
            <a:spLocks noGrp="1"/>
          </p:cNvSpPr>
          <p:nvPr>
            <p:ph idx="1"/>
          </p:nvPr>
        </p:nvSpPr>
        <p:spPr>
          <a:xfrm>
            <a:off x="457200" y="1600201"/>
            <a:ext cx="8003232" cy="2116832"/>
          </a:xfrm>
        </p:spPr>
        <p:txBody>
          <a:bodyPr/>
          <a:lstStyle/>
          <a:p>
            <a:pPr>
              <a:lnSpc>
                <a:spcPct val="200000"/>
              </a:lnSpc>
            </a:pPr>
            <a:r>
              <a:rPr lang="zh-CN" altLang="en-US" b="1" dirty="0" smtClean="0">
                <a:latin typeface="楷体" pitchFamily="49" charset="-122"/>
                <a:ea typeface="楷体" pitchFamily="49" charset="-122"/>
              </a:rPr>
              <a:t>通过教学活动后</a:t>
            </a:r>
            <a:r>
              <a:rPr lang="zh-CN" altLang="en-US" b="1" dirty="0" smtClean="0">
                <a:solidFill>
                  <a:srgbClr val="FF0000"/>
                </a:solidFill>
                <a:latin typeface="楷体" pitchFamily="49" charset="-122"/>
                <a:ea typeface="楷体" pitchFamily="49" charset="-122"/>
              </a:rPr>
              <a:t>学习者应该掌握的知识、所达到的能力、具有的情感态度及价值观</a:t>
            </a:r>
            <a:r>
              <a:rPr lang="zh-CN" altLang="zh-CN" b="1" dirty="0" smtClean="0">
                <a:solidFill>
                  <a:srgbClr val="FF0000"/>
                </a:solidFill>
                <a:latin typeface="楷体" pitchFamily="49" charset="-122"/>
                <a:ea typeface="楷体" pitchFamily="49" charset="-122"/>
              </a:rPr>
              <a:t>。</a:t>
            </a:r>
            <a:endParaRPr lang="zh-CN" altLang="en-US" dirty="0"/>
          </a:p>
        </p:txBody>
      </p:sp>
      <p:sp>
        <p:nvSpPr>
          <p:cNvPr id="4" name="TextBox 3"/>
          <p:cNvSpPr txBox="1"/>
          <p:nvPr/>
        </p:nvSpPr>
        <p:spPr>
          <a:xfrm>
            <a:off x="3131840" y="3933056"/>
            <a:ext cx="1944216" cy="584775"/>
          </a:xfrm>
          <a:prstGeom prst="rect">
            <a:avLst/>
          </a:prstGeom>
          <a:solidFill>
            <a:srgbClr val="FFFF00"/>
          </a:solidFill>
        </p:spPr>
        <p:txBody>
          <a:bodyPr wrap="square" rtlCol="0">
            <a:spAutoFit/>
          </a:bodyPr>
          <a:lstStyle/>
          <a:p>
            <a:r>
              <a:rPr lang="zh-CN" altLang="en-US" sz="3200" b="1" dirty="0" smtClean="0">
                <a:latin typeface="黑体" pitchFamily="49" charset="-122"/>
                <a:ea typeface="黑体" pitchFamily="49" charset="-122"/>
              </a:rPr>
              <a:t>知识目标</a:t>
            </a:r>
            <a:endParaRPr lang="zh-CN" altLang="en-US" sz="3200" b="1" dirty="0">
              <a:latin typeface="黑体" pitchFamily="49" charset="-122"/>
              <a:ea typeface="黑体" pitchFamily="49" charset="-122"/>
            </a:endParaRPr>
          </a:p>
        </p:txBody>
      </p:sp>
      <p:sp>
        <p:nvSpPr>
          <p:cNvPr id="5" name="TextBox 4"/>
          <p:cNvSpPr txBox="1"/>
          <p:nvPr/>
        </p:nvSpPr>
        <p:spPr>
          <a:xfrm>
            <a:off x="1907704" y="5013176"/>
            <a:ext cx="1872208" cy="584775"/>
          </a:xfrm>
          <a:prstGeom prst="rect">
            <a:avLst/>
          </a:prstGeom>
          <a:solidFill>
            <a:srgbClr val="FFFF00"/>
          </a:solidFill>
        </p:spPr>
        <p:txBody>
          <a:bodyPr wrap="square" rtlCol="0">
            <a:spAutoFit/>
          </a:bodyPr>
          <a:lstStyle/>
          <a:p>
            <a:r>
              <a:rPr lang="zh-CN" altLang="en-US" sz="3200" b="1" dirty="0" smtClean="0">
                <a:latin typeface="黑体" pitchFamily="49" charset="-122"/>
                <a:ea typeface="黑体" pitchFamily="49" charset="-122"/>
              </a:rPr>
              <a:t>能力目标</a:t>
            </a:r>
            <a:endParaRPr lang="zh-CN" altLang="en-US" sz="3200" b="1" dirty="0">
              <a:latin typeface="黑体" pitchFamily="49" charset="-122"/>
              <a:ea typeface="黑体" pitchFamily="49" charset="-122"/>
            </a:endParaRPr>
          </a:p>
        </p:txBody>
      </p:sp>
      <p:sp>
        <p:nvSpPr>
          <p:cNvPr id="6" name="TextBox 5"/>
          <p:cNvSpPr txBox="1"/>
          <p:nvPr/>
        </p:nvSpPr>
        <p:spPr>
          <a:xfrm>
            <a:off x="4499992" y="5013176"/>
            <a:ext cx="1944216" cy="584775"/>
          </a:xfrm>
          <a:prstGeom prst="rect">
            <a:avLst/>
          </a:prstGeom>
          <a:solidFill>
            <a:srgbClr val="FFFF00"/>
          </a:solidFill>
        </p:spPr>
        <p:txBody>
          <a:bodyPr wrap="square" rtlCol="0">
            <a:spAutoFit/>
          </a:bodyPr>
          <a:lstStyle/>
          <a:p>
            <a:r>
              <a:rPr lang="zh-CN" altLang="en-US" sz="3200" b="1" dirty="0" smtClean="0">
                <a:latin typeface="黑体" pitchFamily="49" charset="-122"/>
                <a:ea typeface="黑体" pitchFamily="49" charset="-122"/>
              </a:rPr>
              <a:t>情感目标</a:t>
            </a:r>
            <a:endParaRPr lang="zh-CN" altLang="en-US" sz="3200" b="1" dirty="0">
              <a:latin typeface="黑体" pitchFamily="49" charset="-122"/>
              <a:ea typeface="黑体" pitchFamily="49" charset="-122"/>
            </a:endParaRPr>
          </a:p>
        </p:txBody>
      </p:sp>
      <p:sp>
        <p:nvSpPr>
          <p:cNvPr id="7" name="右箭头 6"/>
          <p:cNvSpPr/>
          <p:nvPr/>
        </p:nvSpPr>
        <p:spPr>
          <a:xfrm rot="19007475" flipV="1">
            <a:off x="2381739" y="4433090"/>
            <a:ext cx="792088" cy="436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rot="10800000" flipV="1">
            <a:off x="3707904" y="5085184"/>
            <a:ext cx="792088" cy="436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rot="2278891" flipV="1">
            <a:off x="5126438" y="4346603"/>
            <a:ext cx="792088" cy="436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1108720"/>
          </a:xfrm>
        </p:spPr>
        <p:txBody>
          <a:bodyPr>
            <a:normAutofit/>
          </a:bodyPr>
          <a:lstStyle/>
          <a:p>
            <a:r>
              <a:rPr lang="zh-CN" altLang="en-US" b="1" dirty="0" smtClean="0"/>
              <a:t>教学目标过多，只有知识目标，无能力目标和情感目标</a:t>
            </a:r>
            <a:endParaRPr lang="zh-CN" altLang="en-US" b="1" dirty="0"/>
          </a:p>
        </p:txBody>
      </p:sp>
      <p:graphicFrame>
        <p:nvGraphicFramePr>
          <p:cNvPr id="5" name="表格 4"/>
          <p:cNvGraphicFramePr>
            <a:graphicFrameLocks noGrp="1"/>
          </p:cNvGraphicFramePr>
          <p:nvPr/>
        </p:nvGraphicFramePr>
        <p:xfrm>
          <a:off x="539552" y="1916833"/>
          <a:ext cx="8064896" cy="4345240"/>
        </p:xfrm>
        <a:graphic>
          <a:graphicData uri="http://schemas.openxmlformats.org/drawingml/2006/table">
            <a:tbl>
              <a:tblPr/>
              <a:tblGrid>
                <a:gridCol w="1639811"/>
                <a:gridCol w="6425085"/>
              </a:tblGrid>
              <a:tr h="4345240">
                <a:tc>
                  <a:txBody>
                    <a:bodyPr/>
                    <a:lstStyle/>
                    <a:p>
                      <a:pPr algn="ctr">
                        <a:spcAft>
                          <a:spcPts val="0"/>
                        </a:spcAft>
                      </a:pPr>
                      <a:r>
                        <a:rPr lang="zh-CN" sz="2800" b="1" kern="100" dirty="0">
                          <a:solidFill>
                            <a:srgbClr val="FF0000"/>
                          </a:solidFill>
                          <a:latin typeface="Calibri"/>
                          <a:ea typeface="仿宋_GB2312"/>
                          <a:cs typeface="Times New Roman"/>
                        </a:rPr>
                        <a:t>教学目标</a:t>
                      </a:r>
                      <a:endParaRPr lang="zh-CN" sz="2800" b="1" kern="100" dirty="0">
                        <a:solidFill>
                          <a:srgbClr val="FF0000"/>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342900" lvl="0" indent="-342900" algn="l">
                        <a:lnSpc>
                          <a:spcPct val="150000"/>
                        </a:lnSpc>
                        <a:spcAft>
                          <a:spcPts val="0"/>
                        </a:spcAft>
                        <a:buFont typeface="+mj-lt"/>
                        <a:buNone/>
                      </a:pPr>
                      <a:r>
                        <a:rPr lang="en-US" altLang="zh-CN" sz="2800" kern="100" dirty="0" smtClean="0">
                          <a:latin typeface="Calibri"/>
                          <a:ea typeface="仿宋_GB2312"/>
                          <a:cs typeface="Times New Roman"/>
                        </a:rPr>
                        <a:t>    </a:t>
                      </a:r>
                      <a:r>
                        <a:rPr lang="en-US" altLang="zh-CN" sz="2400" kern="100" dirty="0" smtClean="0">
                          <a:latin typeface="Calibri"/>
                          <a:ea typeface="仿宋_GB2312"/>
                          <a:cs typeface="Times New Roman"/>
                        </a:rPr>
                        <a:t>1.</a:t>
                      </a:r>
                      <a:r>
                        <a:rPr lang="zh-CN" sz="2400" kern="100" dirty="0" smtClean="0">
                          <a:latin typeface="Calibri"/>
                          <a:ea typeface="仿宋_GB2312"/>
                          <a:cs typeface="Times New Roman"/>
                        </a:rPr>
                        <a:t>了</a:t>
                      </a:r>
                      <a:r>
                        <a:rPr lang="zh-CN" sz="2400" kern="100" dirty="0">
                          <a:latin typeface="Calibri"/>
                          <a:ea typeface="仿宋_GB2312"/>
                          <a:cs typeface="Times New Roman"/>
                        </a:rPr>
                        <a:t>解文艺复兴产生的原因和主要内容。</a:t>
                      </a:r>
                      <a:r>
                        <a:rPr lang="en-US" sz="2400" kern="100" dirty="0">
                          <a:latin typeface="Calibri"/>
                          <a:ea typeface="仿宋_GB2312"/>
                          <a:cs typeface="Times New Roman"/>
                        </a:rPr>
                        <a:t/>
                      </a:r>
                      <a:br>
                        <a:rPr lang="en-US" sz="2400" kern="100" dirty="0">
                          <a:latin typeface="Calibri"/>
                          <a:ea typeface="仿宋_GB2312"/>
                          <a:cs typeface="Times New Roman"/>
                        </a:rPr>
                      </a:br>
                      <a:r>
                        <a:rPr lang="en-US" sz="2400" kern="100" dirty="0">
                          <a:latin typeface="Calibri"/>
                          <a:ea typeface="仿宋_GB2312"/>
                          <a:cs typeface="Times New Roman"/>
                        </a:rPr>
                        <a:t>2.</a:t>
                      </a:r>
                      <a:r>
                        <a:rPr lang="zh-CN" sz="2400" kern="100" dirty="0">
                          <a:latin typeface="Calibri"/>
                          <a:ea typeface="仿宋_GB2312"/>
                          <a:cs typeface="Times New Roman"/>
                        </a:rPr>
                        <a:t>了解人文主义概念和内容。</a:t>
                      </a:r>
                      <a:r>
                        <a:rPr lang="en-US" sz="2400" kern="100" dirty="0">
                          <a:latin typeface="Calibri"/>
                          <a:ea typeface="仿宋_GB2312"/>
                          <a:cs typeface="Times New Roman"/>
                        </a:rPr>
                        <a:t/>
                      </a:r>
                      <a:br>
                        <a:rPr lang="en-US" sz="2400" kern="100" dirty="0">
                          <a:latin typeface="Calibri"/>
                          <a:ea typeface="仿宋_GB2312"/>
                          <a:cs typeface="Times New Roman"/>
                        </a:rPr>
                      </a:br>
                      <a:r>
                        <a:rPr lang="en-US" sz="2400" kern="100" dirty="0">
                          <a:latin typeface="Calibri"/>
                          <a:ea typeface="仿宋_GB2312"/>
                          <a:cs typeface="Times New Roman"/>
                        </a:rPr>
                        <a:t>3.</a:t>
                      </a:r>
                      <a:r>
                        <a:rPr lang="zh-CN" sz="2400" kern="100" dirty="0">
                          <a:latin typeface="Calibri"/>
                          <a:ea typeface="仿宋_GB2312"/>
                          <a:cs typeface="Times New Roman"/>
                        </a:rPr>
                        <a:t>了解文艺复兴时期意大利、法国、西班牙、英国文学的特点和代表作家、作品。</a:t>
                      </a:r>
                      <a:endParaRPr lang="zh-CN" sz="2400" kern="100" dirty="0">
                        <a:latin typeface="Calibri"/>
                        <a:ea typeface="宋体"/>
                        <a:cs typeface="Times New Roman"/>
                      </a:endParaRPr>
                    </a:p>
                    <a:p>
                      <a:pPr algn="l">
                        <a:lnSpc>
                          <a:spcPct val="150000"/>
                        </a:lnSpc>
                        <a:spcAft>
                          <a:spcPts val="0"/>
                        </a:spcAft>
                      </a:pPr>
                      <a:r>
                        <a:rPr lang="en-US" sz="2400" kern="100" dirty="0" smtClean="0">
                          <a:latin typeface="仿宋_GB2312"/>
                          <a:ea typeface="宋体"/>
                          <a:cs typeface="Times New Roman"/>
                        </a:rPr>
                        <a:t>   </a:t>
                      </a:r>
                      <a:r>
                        <a:rPr lang="en-US" sz="2400" kern="100" dirty="0" smtClean="0">
                          <a:latin typeface="+mn-lt"/>
                          <a:ea typeface="宋体"/>
                          <a:cs typeface="Times New Roman"/>
                        </a:rPr>
                        <a:t>4</a:t>
                      </a:r>
                      <a:r>
                        <a:rPr lang="en-US" altLang="zh-CN" sz="2400" kern="100" dirty="0" smtClean="0">
                          <a:latin typeface="+mn-lt"/>
                          <a:ea typeface="仿宋_GB2312"/>
                          <a:cs typeface="Times New Roman"/>
                        </a:rPr>
                        <a:t>.</a:t>
                      </a:r>
                      <a:r>
                        <a:rPr lang="zh-CN" sz="2400" kern="100" dirty="0" smtClean="0">
                          <a:latin typeface="Calibri"/>
                          <a:ea typeface="仿宋_GB2312"/>
                          <a:cs typeface="Times New Roman"/>
                        </a:rPr>
                        <a:t>了</a:t>
                      </a:r>
                      <a:r>
                        <a:rPr lang="zh-CN" sz="2400" kern="100" dirty="0">
                          <a:latin typeface="Calibri"/>
                          <a:ea typeface="仿宋_GB2312"/>
                          <a:cs typeface="Times New Roman"/>
                        </a:rPr>
                        <a:t>解莎士比亚的生平和三个时期</a:t>
                      </a:r>
                      <a:r>
                        <a:rPr lang="zh-CN" sz="2400" kern="100" dirty="0" smtClean="0">
                          <a:latin typeface="Calibri"/>
                          <a:ea typeface="仿宋_GB2312"/>
                          <a:cs typeface="Times New Roman"/>
                        </a:rPr>
                        <a:t>代</a:t>
                      </a:r>
                      <a:r>
                        <a:rPr lang="en-US" altLang="zh-CN" sz="2400" kern="100" dirty="0" smtClean="0">
                          <a:latin typeface="Calibri"/>
                          <a:ea typeface="仿宋_GB2312"/>
                          <a:cs typeface="Times New Roman"/>
                        </a:rPr>
                        <a:t> </a:t>
                      </a:r>
                      <a:r>
                        <a:rPr lang="zh-CN" sz="2400" kern="100" dirty="0" smtClean="0">
                          <a:latin typeface="Calibri"/>
                          <a:ea typeface="仿宋_GB2312"/>
                          <a:cs typeface="Times New Roman"/>
                        </a:rPr>
                        <a:t>表</a:t>
                      </a:r>
                      <a:r>
                        <a:rPr lang="zh-CN" sz="2400" kern="100" dirty="0">
                          <a:latin typeface="Calibri"/>
                          <a:ea typeface="仿宋_GB2312"/>
                          <a:cs typeface="Times New Roman"/>
                        </a:rPr>
                        <a:t>作品。</a:t>
                      </a:r>
                      <a:r>
                        <a:rPr lang="en-US" sz="2400" kern="100" dirty="0">
                          <a:latin typeface="Calibri"/>
                          <a:ea typeface="仿宋_GB2312"/>
                          <a:cs typeface="Times New Roman"/>
                        </a:rPr>
                        <a:t/>
                      </a:r>
                      <a:br>
                        <a:rPr lang="en-US" sz="2400" kern="100" dirty="0">
                          <a:latin typeface="Calibri"/>
                          <a:ea typeface="仿宋_GB2312"/>
                          <a:cs typeface="Times New Roman"/>
                        </a:rPr>
                      </a:br>
                      <a:r>
                        <a:rPr lang="en-US" sz="2400" kern="100" dirty="0" smtClean="0">
                          <a:latin typeface="Calibri"/>
                          <a:ea typeface="仿宋_GB2312"/>
                          <a:cs typeface="Times New Roman"/>
                        </a:rPr>
                        <a:t>    5</a:t>
                      </a:r>
                      <a:r>
                        <a:rPr lang="en-US" sz="2400" kern="100" dirty="0">
                          <a:latin typeface="Calibri"/>
                          <a:ea typeface="仿宋_GB2312"/>
                          <a:cs typeface="Times New Roman"/>
                        </a:rPr>
                        <a:t>.</a:t>
                      </a:r>
                      <a:r>
                        <a:rPr lang="zh-CN" sz="2400" kern="100" dirty="0">
                          <a:latin typeface="Calibri"/>
                          <a:ea typeface="仿宋_GB2312"/>
                          <a:cs typeface="Times New Roman"/>
                        </a:rPr>
                        <a:t>了解并会分析莎士比亚不同时期的创作特点，以《仲夏夜之梦》和《哈姆雷特》为例。</a:t>
                      </a:r>
                      <a:endParaRPr lang="zh-CN" sz="24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nvPr>
        </p:nvGraphicFramePr>
        <p:xfrm>
          <a:off x="395536" y="1628800"/>
          <a:ext cx="7848872" cy="1944216"/>
        </p:xfrm>
        <a:graphic>
          <a:graphicData uri="http://schemas.openxmlformats.org/drawingml/2006/table">
            <a:tbl>
              <a:tblPr/>
              <a:tblGrid>
                <a:gridCol w="1440160"/>
                <a:gridCol w="6408712"/>
              </a:tblGrid>
              <a:tr h="1944216">
                <a:tc>
                  <a:txBody>
                    <a:bodyPr/>
                    <a:lstStyle/>
                    <a:p>
                      <a:pPr algn="ctr">
                        <a:spcAft>
                          <a:spcPts val="0"/>
                        </a:spcAft>
                      </a:pPr>
                      <a:r>
                        <a:rPr lang="zh-CN" sz="2000" b="1" kern="100" dirty="0">
                          <a:solidFill>
                            <a:srgbClr val="FF0000"/>
                          </a:solidFill>
                          <a:latin typeface="Times New Roman"/>
                          <a:ea typeface="宋体"/>
                        </a:rPr>
                        <a:t>教学任务</a:t>
                      </a:r>
                      <a:endParaRPr lang="zh-CN" sz="200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342900" lvl="0" indent="-342900" algn="just">
                        <a:spcAft>
                          <a:spcPts val="0"/>
                        </a:spcAft>
                        <a:buFont typeface="+mj-lt"/>
                        <a:buAutoNum type="arabicPeriod"/>
                        <a:tabLst>
                          <a:tab pos="228600" algn="l"/>
                        </a:tabLst>
                      </a:pPr>
                      <a:r>
                        <a:rPr lang="zh-CN" sz="2000" b="1" kern="100" dirty="0">
                          <a:solidFill>
                            <a:schemeClr val="tx1"/>
                          </a:solidFill>
                          <a:latin typeface="Times New Roman"/>
                          <a:ea typeface="宋体"/>
                        </a:rPr>
                        <a:t>通过学习，使学生获得健美操的基本知识、技术、技能；</a:t>
                      </a:r>
                    </a:p>
                    <a:p>
                      <a:pPr marL="342900" lvl="0" indent="-342900" algn="just">
                        <a:spcAft>
                          <a:spcPts val="0"/>
                        </a:spcAft>
                        <a:buFont typeface="+mj-lt"/>
                        <a:buAutoNum type="arabicPeriod"/>
                        <a:tabLst>
                          <a:tab pos="228600" algn="l"/>
                        </a:tabLst>
                      </a:pPr>
                      <a:r>
                        <a:rPr lang="zh-CN" sz="2000" b="1" kern="100" dirty="0">
                          <a:solidFill>
                            <a:schemeClr val="tx1"/>
                          </a:solidFill>
                          <a:latin typeface="Times New Roman"/>
                          <a:ea typeface="宋体"/>
                        </a:rPr>
                        <a:t>通过学习，提高学生身体机能、身体素质，改善身体形态；</a:t>
                      </a:r>
                    </a:p>
                    <a:p>
                      <a:pPr marL="342900" lvl="0" indent="-342900" algn="just">
                        <a:spcAft>
                          <a:spcPts val="0"/>
                        </a:spcAft>
                        <a:buFont typeface="+mj-lt"/>
                        <a:buAutoNum type="arabicPeriod"/>
                        <a:tabLst>
                          <a:tab pos="228600" algn="l"/>
                        </a:tabLst>
                      </a:pPr>
                      <a:r>
                        <a:rPr lang="zh-CN" sz="2000" b="1" kern="100" dirty="0">
                          <a:solidFill>
                            <a:schemeClr val="tx1"/>
                          </a:solidFill>
                          <a:latin typeface="Times New Roman"/>
                          <a:ea typeface="宋体"/>
                        </a:rPr>
                        <a:t>通过学习，培养学生审美意识和综合能力，进行思想品德教育。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内容占位符 2"/>
          <p:cNvSpPr txBox="1">
            <a:spLocks/>
          </p:cNvSpPr>
          <p:nvPr/>
        </p:nvSpPr>
        <p:spPr>
          <a:xfrm>
            <a:off x="611560" y="908720"/>
            <a:ext cx="8229600" cy="89269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矩形 4"/>
          <p:cNvSpPr/>
          <p:nvPr/>
        </p:nvSpPr>
        <p:spPr>
          <a:xfrm>
            <a:off x="539552" y="620688"/>
            <a:ext cx="7704856" cy="584775"/>
          </a:xfrm>
          <a:prstGeom prst="rect">
            <a:avLst/>
          </a:prstGeom>
        </p:spPr>
        <p:txBody>
          <a:bodyPr wrap="square">
            <a:spAutoFit/>
          </a:bodyPr>
          <a:lstStyle/>
          <a:p>
            <a:r>
              <a:rPr lang="zh-CN" altLang="zh-CN" sz="3200" b="1" dirty="0" smtClean="0"/>
              <a:t>知识</a:t>
            </a:r>
            <a:r>
              <a:rPr lang="zh-CN" altLang="en-US" sz="3200" b="1" dirty="0" smtClean="0"/>
              <a:t>目标与</a:t>
            </a:r>
            <a:r>
              <a:rPr lang="zh-CN" altLang="zh-CN" sz="3200" b="1" dirty="0" smtClean="0"/>
              <a:t>能力</a:t>
            </a:r>
            <a:r>
              <a:rPr lang="zh-CN" altLang="en-US" sz="3200" b="1" dirty="0" smtClean="0"/>
              <a:t>目标</a:t>
            </a:r>
            <a:r>
              <a:rPr lang="zh-CN" altLang="zh-CN" sz="3200" b="1" dirty="0" smtClean="0"/>
              <a:t>、情感目标表述混淆</a:t>
            </a:r>
            <a:endParaRPr lang="zh-CN" altLang="en-US" sz="3200" b="1" dirty="0"/>
          </a:p>
        </p:txBody>
      </p:sp>
      <p:graphicFrame>
        <p:nvGraphicFramePr>
          <p:cNvPr id="8" name="表格 7"/>
          <p:cNvGraphicFramePr>
            <a:graphicFrameLocks noGrp="1"/>
          </p:cNvGraphicFramePr>
          <p:nvPr/>
        </p:nvGraphicFramePr>
        <p:xfrm>
          <a:off x="395536" y="3808031"/>
          <a:ext cx="7920881" cy="2440369"/>
        </p:xfrm>
        <a:graphic>
          <a:graphicData uri="http://schemas.openxmlformats.org/drawingml/2006/table">
            <a:tbl>
              <a:tblPr/>
              <a:tblGrid>
                <a:gridCol w="1440160"/>
                <a:gridCol w="2195743"/>
                <a:gridCol w="2142489"/>
                <a:gridCol w="2142489"/>
              </a:tblGrid>
              <a:tr h="306769">
                <a:tc rowSpan="2">
                  <a:txBody>
                    <a:bodyPr/>
                    <a:lstStyle/>
                    <a:p>
                      <a:pPr algn="ctr">
                        <a:spcAft>
                          <a:spcPts val="0"/>
                        </a:spcAft>
                      </a:pPr>
                      <a:r>
                        <a:rPr lang="zh-CN" sz="2000" b="1" kern="100" dirty="0" smtClean="0">
                          <a:solidFill>
                            <a:srgbClr val="FF0000"/>
                          </a:solidFill>
                          <a:latin typeface="Calibri"/>
                          <a:ea typeface="仿宋_GB2312"/>
                          <a:cs typeface="Times New Roman"/>
                        </a:rPr>
                        <a:t>教学目标</a:t>
                      </a:r>
                      <a:endParaRPr lang="zh-CN" sz="2000" kern="100" dirty="0">
                        <a:solidFill>
                          <a:srgbClr val="FF0000"/>
                        </a:solidFill>
                        <a:latin typeface="Calibri"/>
                        <a:ea typeface="宋体"/>
                        <a:cs typeface="Times New Roman"/>
                      </a:endParaRPr>
                    </a:p>
                  </a:txBody>
                  <a:tcPr marL="55965" marR="559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zh-CN" sz="2000" b="1" kern="100">
                          <a:solidFill>
                            <a:srgbClr val="000000"/>
                          </a:solidFill>
                          <a:latin typeface="Calibri"/>
                          <a:ea typeface="仿宋_GB2312"/>
                          <a:cs typeface="Times New Roman"/>
                        </a:rPr>
                        <a:t>能力目标</a:t>
                      </a:r>
                      <a:endParaRPr lang="zh-CN" sz="2000" kern="100">
                        <a:latin typeface="Calibri"/>
                        <a:ea typeface="宋体"/>
                        <a:cs typeface="Times New Roman"/>
                      </a:endParaRPr>
                    </a:p>
                  </a:txBody>
                  <a:tcPr marL="55965" marR="55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a:solidFill>
                            <a:srgbClr val="000000"/>
                          </a:solidFill>
                          <a:latin typeface="Calibri"/>
                          <a:ea typeface="仿宋_GB2312"/>
                          <a:cs typeface="Times New Roman"/>
                        </a:rPr>
                        <a:t>知识目标</a:t>
                      </a:r>
                      <a:endParaRPr lang="zh-CN" sz="2000" kern="100">
                        <a:latin typeface="Calibri"/>
                        <a:ea typeface="宋体"/>
                        <a:cs typeface="Times New Roman"/>
                      </a:endParaRPr>
                    </a:p>
                  </a:txBody>
                  <a:tcPr marL="55965" marR="55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a:solidFill>
                            <a:srgbClr val="000000"/>
                          </a:solidFill>
                          <a:latin typeface="Calibri"/>
                          <a:ea typeface="仿宋_GB2312"/>
                          <a:cs typeface="Times New Roman"/>
                        </a:rPr>
                        <a:t>素质目标</a:t>
                      </a:r>
                      <a:endParaRPr lang="zh-CN" sz="2000" kern="100">
                        <a:latin typeface="Calibri"/>
                        <a:ea typeface="宋体"/>
                        <a:cs typeface="Times New Roman"/>
                      </a:endParaRPr>
                    </a:p>
                  </a:txBody>
                  <a:tcPr marL="55965" marR="559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561">
                <a:tc vMerge="1">
                  <a:txBody>
                    <a:bodyPr/>
                    <a:lstStyle/>
                    <a:p>
                      <a:endParaRPr lang="zh-CN" altLang="en-US"/>
                    </a:p>
                  </a:txBody>
                  <a:tcPr/>
                </a:tc>
                <a:tc>
                  <a:txBody>
                    <a:bodyPr/>
                    <a:lstStyle/>
                    <a:p>
                      <a:pPr algn="just">
                        <a:spcAft>
                          <a:spcPts val="0"/>
                        </a:spcAft>
                      </a:pPr>
                      <a:r>
                        <a:rPr lang="en-US" sz="2000" b="1" kern="100" dirty="0">
                          <a:latin typeface="宋体"/>
                          <a:ea typeface="宋体"/>
                          <a:cs typeface="Times New Roman"/>
                        </a:rPr>
                        <a:t>1</a:t>
                      </a:r>
                      <a:r>
                        <a:rPr lang="zh-CN" sz="2000" b="1" kern="100" dirty="0">
                          <a:latin typeface="Calibri"/>
                          <a:ea typeface="宋体"/>
                          <a:cs typeface="Times New Roman"/>
                        </a:rPr>
                        <a:t>、了解市场上的特种米种类和特点</a:t>
                      </a:r>
                    </a:p>
                    <a:p>
                      <a:pPr algn="just">
                        <a:spcAft>
                          <a:spcPts val="0"/>
                        </a:spcAft>
                      </a:pPr>
                      <a:r>
                        <a:rPr lang="en-US" sz="2000" b="1" kern="100" dirty="0">
                          <a:latin typeface="宋体"/>
                          <a:ea typeface="宋体"/>
                          <a:cs typeface="Times New Roman"/>
                        </a:rPr>
                        <a:t>2</a:t>
                      </a:r>
                      <a:r>
                        <a:rPr lang="zh-CN" sz="2000" b="1" kern="100" dirty="0">
                          <a:latin typeface="Calibri"/>
                          <a:ea typeface="宋体"/>
                          <a:cs typeface="Times New Roman"/>
                        </a:rPr>
                        <a:t>、掌握蒸谷米、强化米、留胚米的生产工艺流程和要点</a:t>
                      </a:r>
                    </a:p>
                  </a:txBody>
                  <a:tcPr marL="55965" marR="55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2000" b="1" kern="100" dirty="0">
                          <a:latin typeface="Calibri"/>
                          <a:ea typeface="宋体"/>
                          <a:cs typeface="Times New Roman"/>
                        </a:rPr>
                        <a:t>1</a:t>
                      </a:r>
                      <a:r>
                        <a:rPr lang="zh-CN" sz="2000" b="1" kern="100" dirty="0">
                          <a:latin typeface="Calibri"/>
                          <a:ea typeface="宋体"/>
                          <a:cs typeface="Times New Roman"/>
                        </a:rPr>
                        <a:t>、了解市场上的特种米种类和特点</a:t>
                      </a:r>
                    </a:p>
                    <a:p>
                      <a:pPr algn="just">
                        <a:spcAft>
                          <a:spcPts val="0"/>
                        </a:spcAft>
                      </a:pPr>
                      <a:r>
                        <a:rPr lang="en-US" sz="2000" b="1" kern="100" dirty="0">
                          <a:latin typeface="宋体"/>
                          <a:ea typeface="宋体"/>
                          <a:cs typeface="Times New Roman"/>
                        </a:rPr>
                        <a:t>2</a:t>
                      </a:r>
                      <a:r>
                        <a:rPr lang="zh-CN" sz="2000" b="1" kern="100" dirty="0">
                          <a:latin typeface="Calibri"/>
                          <a:ea typeface="宋体"/>
                          <a:cs typeface="Times New Roman"/>
                        </a:rPr>
                        <a:t>、理解蒸谷米、强化米、留胚米的生产工艺流程和要点</a:t>
                      </a:r>
                    </a:p>
                  </a:txBody>
                  <a:tcPr marL="55965" marR="55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2000" b="1" kern="100" dirty="0">
                          <a:latin typeface="宋体"/>
                          <a:ea typeface="宋体"/>
                          <a:cs typeface="Times New Roman"/>
                        </a:rPr>
                        <a:t>1</a:t>
                      </a:r>
                      <a:r>
                        <a:rPr lang="zh-CN" sz="2000" b="1" kern="100" dirty="0">
                          <a:latin typeface="Calibri"/>
                          <a:ea typeface="宋体"/>
                          <a:cs typeface="Times New Roman"/>
                        </a:rPr>
                        <a:t>、培养学生搜集资料、处理自信、分析问题、解决问题及创新能力。</a:t>
                      </a:r>
                    </a:p>
                    <a:p>
                      <a:pPr algn="just">
                        <a:spcAft>
                          <a:spcPts val="0"/>
                        </a:spcAft>
                      </a:pPr>
                      <a:r>
                        <a:rPr lang="en-US" sz="2000" b="1" kern="100" dirty="0">
                          <a:latin typeface="Calibri"/>
                          <a:ea typeface="宋体"/>
                          <a:cs typeface="Times New Roman"/>
                        </a:rPr>
                        <a:t>2</a:t>
                      </a:r>
                      <a:r>
                        <a:rPr lang="zh-CN" sz="2000" b="1" kern="100" dirty="0">
                          <a:latin typeface="Calibri"/>
                          <a:ea typeface="宋体"/>
                          <a:cs typeface="Times New Roman"/>
                        </a:rPr>
                        <a:t>、培养团队合作精神</a:t>
                      </a:r>
                    </a:p>
                  </a:txBody>
                  <a:tcPr marL="55965" marR="559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83568" y="620688"/>
            <a:ext cx="5472608" cy="584775"/>
          </a:xfrm>
          <a:prstGeom prst="rect">
            <a:avLst/>
          </a:prstGeom>
        </p:spPr>
        <p:txBody>
          <a:bodyPr wrap="square">
            <a:spAutoFit/>
          </a:bodyPr>
          <a:lstStyle/>
          <a:p>
            <a:r>
              <a:rPr lang="zh-CN" altLang="en-US" sz="3200" b="1" dirty="0" smtClean="0"/>
              <a:t>教学目标的表述过于复杂</a:t>
            </a:r>
            <a:endParaRPr lang="zh-CN" altLang="en-US" sz="3200" b="1" dirty="0"/>
          </a:p>
        </p:txBody>
      </p:sp>
      <p:graphicFrame>
        <p:nvGraphicFramePr>
          <p:cNvPr id="5" name="表格 4"/>
          <p:cNvGraphicFramePr>
            <a:graphicFrameLocks noGrp="1"/>
          </p:cNvGraphicFramePr>
          <p:nvPr/>
        </p:nvGraphicFramePr>
        <p:xfrm>
          <a:off x="683568" y="1484784"/>
          <a:ext cx="7848872" cy="2781300"/>
        </p:xfrm>
        <a:graphic>
          <a:graphicData uri="http://schemas.openxmlformats.org/drawingml/2006/table">
            <a:tbl>
              <a:tblPr/>
              <a:tblGrid>
                <a:gridCol w="1321097"/>
                <a:gridCol w="6527775"/>
              </a:tblGrid>
              <a:tr h="0">
                <a:tc>
                  <a:txBody>
                    <a:bodyPr/>
                    <a:lstStyle/>
                    <a:p>
                      <a:pPr algn="ctr">
                        <a:spcAft>
                          <a:spcPts val="0"/>
                        </a:spcAft>
                      </a:pPr>
                      <a:r>
                        <a:rPr lang="zh-CN" sz="2000" b="1" kern="100" dirty="0">
                          <a:solidFill>
                            <a:srgbClr val="FF0000"/>
                          </a:solidFill>
                          <a:latin typeface="Calibri"/>
                          <a:ea typeface="宋体"/>
                          <a:cs typeface="宋体"/>
                        </a:rPr>
                        <a:t>教学目标</a:t>
                      </a:r>
                      <a:endParaRPr lang="zh-CN" sz="2000" b="1" kern="100" dirty="0">
                        <a:solidFill>
                          <a:srgbClr val="FF0000"/>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228600" indent="-228600" algn="just">
                        <a:lnSpc>
                          <a:spcPts val="2100"/>
                        </a:lnSpc>
                        <a:spcAft>
                          <a:spcPts val="0"/>
                        </a:spcAft>
                        <a:tabLst>
                          <a:tab pos="228600" algn="l"/>
                        </a:tabLst>
                      </a:pPr>
                      <a:r>
                        <a:rPr lang="zh-CN" sz="2000" b="1" kern="100" dirty="0">
                          <a:latin typeface="Calibri"/>
                          <a:ea typeface="宋体"/>
                          <a:cs typeface="宋体"/>
                        </a:rPr>
                        <a:t>知识目标：</a:t>
                      </a:r>
                      <a:r>
                        <a:rPr lang="zh-CN" sz="2000" kern="100" dirty="0">
                          <a:latin typeface="Calibri"/>
                          <a:ea typeface="宋体"/>
                          <a:cs typeface="宋体"/>
                        </a:rPr>
                        <a:t>通过教学，使学生懂得原地双手胸前传接球与行进间运球的动作要领，领会运动的节奏感；</a:t>
                      </a:r>
                      <a:endParaRPr lang="zh-CN" sz="2000" kern="100" dirty="0">
                        <a:latin typeface="Calibri"/>
                        <a:ea typeface="宋体"/>
                        <a:cs typeface="Times New Roman"/>
                      </a:endParaRPr>
                    </a:p>
                    <a:p>
                      <a:pPr marL="228600" indent="-228600" algn="just">
                        <a:lnSpc>
                          <a:spcPts val="2100"/>
                        </a:lnSpc>
                        <a:spcAft>
                          <a:spcPts val="0"/>
                        </a:spcAft>
                        <a:tabLst>
                          <a:tab pos="228600" algn="l"/>
                        </a:tabLst>
                      </a:pPr>
                      <a:r>
                        <a:rPr lang="zh-CN" sz="2000" b="1" kern="100" dirty="0">
                          <a:latin typeface="Calibri"/>
                          <a:ea typeface="宋体"/>
                          <a:cs typeface="宋体"/>
                        </a:rPr>
                        <a:t>能力目标：</a:t>
                      </a:r>
                      <a:r>
                        <a:rPr lang="zh-CN" sz="2000" kern="100" dirty="0">
                          <a:latin typeface="Calibri"/>
                          <a:ea typeface="宋体"/>
                          <a:cs typeface="宋体"/>
                        </a:rPr>
                        <a:t>通过教学，使</a:t>
                      </a:r>
                      <a:r>
                        <a:rPr lang="en-US" sz="2000" kern="100" dirty="0">
                          <a:latin typeface="Calibri"/>
                          <a:ea typeface="宋体"/>
                          <a:cs typeface="宋体"/>
                        </a:rPr>
                        <a:t>95%</a:t>
                      </a:r>
                      <a:r>
                        <a:rPr lang="zh-CN" sz="2000" kern="100" dirty="0">
                          <a:latin typeface="Calibri"/>
                          <a:ea typeface="宋体"/>
                          <a:cs typeface="宋体"/>
                        </a:rPr>
                        <a:t>以上的学生在初步掌握双手胸前传接球技术的同时，基本能跟上音乐节奏，</a:t>
                      </a:r>
                      <a:r>
                        <a:rPr lang="en-US" sz="2000" kern="100" dirty="0">
                          <a:latin typeface="Calibri"/>
                          <a:ea typeface="宋体"/>
                          <a:cs typeface="宋体"/>
                        </a:rPr>
                        <a:t>50%</a:t>
                      </a:r>
                      <a:r>
                        <a:rPr lang="zh-CN" sz="2000" kern="100" dirty="0">
                          <a:latin typeface="Calibri"/>
                          <a:ea typeface="宋体"/>
                          <a:cs typeface="宋体"/>
                        </a:rPr>
                        <a:t>左右的学生能在教师指导下完成双手胸前传接球动作，</a:t>
                      </a:r>
                      <a:r>
                        <a:rPr lang="en-US" sz="2000" kern="100" dirty="0">
                          <a:latin typeface="Calibri"/>
                          <a:ea typeface="宋体"/>
                          <a:cs typeface="宋体"/>
                        </a:rPr>
                        <a:t>80%</a:t>
                      </a:r>
                      <a:r>
                        <a:rPr lang="zh-CN" sz="2000" kern="100" dirty="0">
                          <a:latin typeface="Calibri"/>
                          <a:ea typeface="宋体"/>
                          <a:cs typeface="宋体"/>
                        </a:rPr>
                        <a:t>以上的学生能熟练地掌握原地双手胸前传接球动作和较好地掌握行进间运球技术；</a:t>
                      </a:r>
                      <a:endParaRPr lang="zh-CN" sz="2000" kern="100" dirty="0">
                        <a:latin typeface="Calibri"/>
                        <a:ea typeface="宋体"/>
                        <a:cs typeface="Times New Roman"/>
                      </a:endParaRPr>
                    </a:p>
                    <a:p>
                      <a:pPr algn="l">
                        <a:spcAft>
                          <a:spcPts val="0"/>
                        </a:spcAft>
                      </a:pPr>
                      <a:r>
                        <a:rPr lang="zh-CN" sz="2000" b="1" kern="100" dirty="0">
                          <a:latin typeface="Calibri"/>
                          <a:ea typeface="宋体"/>
                          <a:cs typeface="宋体"/>
                        </a:rPr>
                        <a:t>情感目标：</a:t>
                      </a:r>
                      <a:r>
                        <a:rPr lang="zh-CN" sz="2000" kern="100" dirty="0">
                          <a:latin typeface="Calibri"/>
                          <a:ea typeface="宋体"/>
                          <a:cs typeface="宋体"/>
                        </a:rPr>
                        <a:t>通过教学，初步培养学生对篮球运动和鉴赏能力及发展学生自学、自练、自控、自调、自评的能力和创造思维能力，培养集体荣誉感，体验成功感。</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表格 5"/>
          <p:cNvGraphicFramePr>
            <a:graphicFrameLocks noGrp="1"/>
          </p:cNvGraphicFramePr>
          <p:nvPr/>
        </p:nvGraphicFramePr>
        <p:xfrm>
          <a:off x="683568" y="4437112"/>
          <a:ext cx="7848872" cy="2160240"/>
        </p:xfrm>
        <a:graphic>
          <a:graphicData uri="http://schemas.openxmlformats.org/drawingml/2006/table">
            <a:tbl>
              <a:tblPr/>
              <a:tblGrid>
                <a:gridCol w="1368152"/>
                <a:gridCol w="6480720"/>
              </a:tblGrid>
              <a:tr h="2160240">
                <a:tc>
                  <a:txBody>
                    <a:bodyPr/>
                    <a:lstStyle/>
                    <a:p>
                      <a:pPr algn="ctr">
                        <a:spcAft>
                          <a:spcPts val="0"/>
                        </a:spcAft>
                      </a:pPr>
                      <a:r>
                        <a:rPr lang="zh-CN" sz="2000" b="1" kern="100" dirty="0">
                          <a:solidFill>
                            <a:srgbClr val="FF0000"/>
                          </a:solidFill>
                          <a:latin typeface="+mn-ea"/>
                          <a:ea typeface="+mn-ea"/>
                          <a:cs typeface="Times New Roman"/>
                        </a:rPr>
                        <a:t>教学目标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spcAft>
                          <a:spcPts val="0"/>
                        </a:spcAft>
                      </a:pPr>
                      <a:r>
                        <a:rPr lang="zh-CN" sz="1600" b="1" kern="100" dirty="0">
                          <a:latin typeface="Calibri"/>
                          <a:ea typeface="仿宋_GB2312"/>
                          <a:cs typeface="Times New Roman"/>
                        </a:rPr>
                        <a:t>知识目标：</a:t>
                      </a:r>
                      <a:r>
                        <a:rPr lang="zh-CN" sz="1600" kern="100" dirty="0">
                          <a:latin typeface="Calibri"/>
                          <a:ea typeface="仿宋_GB2312"/>
                          <a:cs typeface="Times New Roman"/>
                        </a:rPr>
                        <a:t>通过对管理学基本理论、卫生事业管理的概述、内容、研究方法及相关学科的讲解，让同学们掌握管理学的原理、概念、基本原理、特点与智能；掌握影响卫生事业发展的主要因素。</a:t>
                      </a:r>
                      <a:endParaRPr lang="zh-CN" sz="1600" kern="100" dirty="0">
                        <a:latin typeface="Calibri"/>
                        <a:ea typeface="宋体"/>
                        <a:cs typeface="Times New Roman"/>
                      </a:endParaRPr>
                    </a:p>
                    <a:p>
                      <a:pPr algn="l">
                        <a:spcAft>
                          <a:spcPts val="0"/>
                        </a:spcAft>
                      </a:pPr>
                      <a:r>
                        <a:rPr lang="zh-CN" sz="1600" b="1" kern="100" dirty="0">
                          <a:latin typeface="Calibri"/>
                          <a:ea typeface="仿宋_GB2312"/>
                          <a:cs typeface="Times New Roman"/>
                        </a:rPr>
                        <a:t>能力目标：</a:t>
                      </a:r>
                      <a:r>
                        <a:rPr lang="zh-CN" sz="1600" kern="100" dirty="0">
                          <a:latin typeface="Calibri"/>
                          <a:ea typeface="仿宋_GB2312"/>
                          <a:cs typeface="Times New Roman"/>
                        </a:rPr>
                        <a:t>希望学生通过绪论能够了解卫生事业管理这门学科，掌握卫生事业管理的研究内容、研究方法，以便以后能运用相关知识到自己的生活中去。</a:t>
                      </a:r>
                      <a:endParaRPr lang="zh-CN" sz="1600" kern="100" dirty="0">
                        <a:latin typeface="Calibri"/>
                        <a:ea typeface="宋体"/>
                        <a:cs typeface="Times New Roman"/>
                      </a:endParaRPr>
                    </a:p>
                    <a:p>
                      <a:pPr algn="l">
                        <a:spcAft>
                          <a:spcPts val="0"/>
                        </a:spcAft>
                      </a:pPr>
                      <a:r>
                        <a:rPr lang="zh-CN" sz="1600" b="1" kern="100" dirty="0">
                          <a:latin typeface="Calibri"/>
                          <a:ea typeface="仿宋_GB2312"/>
                          <a:cs typeface="Times New Roman"/>
                        </a:rPr>
                        <a:t>情感目标：</a:t>
                      </a:r>
                      <a:r>
                        <a:rPr lang="zh-CN" sz="1600" kern="100" dirty="0">
                          <a:latin typeface="Calibri"/>
                          <a:ea typeface="仿宋_GB2312"/>
                          <a:cs typeface="Times New Roman"/>
                        </a:rPr>
                        <a:t>培养学生对卫生事业管理学习的浓厚兴趣，了解这门课程的研究内容。</a:t>
                      </a:r>
                      <a:endParaRPr lang="zh-CN" sz="16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060848"/>
            <a:ext cx="8003232" cy="4065315"/>
          </a:xfrm>
        </p:spPr>
        <p:txBody>
          <a:bodyPr>
            <a:normAutofit fontScale="70000" lnSpcReduction="20000"/>
          </a:bodyPr>
          <a:lstStyle/>
          <a:p>
            <a:pPr>
              <a:lnSpc>
                <a:spcPct val="210000"/>
              </a:lnSpc>
            </a:pPr>
            <a:r>
              <a:rPr lang="zh-CN" altLang="zh-CN" b="1" dirty="0" smtClean="0">
                <a:solidFill>
                  <a:srgbClr val="FF0000"/>
                </a:solidFill>
              </a:rPr>
              <a:t>知识目标：</a:t>
            </a:r>
            <a:r>
              <a:rPr lang="zh-CN" altLang="zh-CN" b="1" dirty="0" smtClean="0"/>
              <a:t>让学生掌握地球的公转、自转、四季和五带的概念，并理解其形成原因。</a:t>
            </a:r>
            <a:endParaRPr lang="zh-CN" altLang="zh-CN" dirty="0" smtClean="0"/>
          </a:p>
          <a:p>
            <a:pPr>
              <a:lnSpc>
                <a:spcPct val="210000"/>
              </a:lnSpc>
            </a:pPr>
            <a:r>
              <a:rPr lang="zh-CN" altLang="zh-CN" b="1" dirty="0" smtClean="0">
                <a:solidFill>
                  <a:srgbClr val="FF0000"/>
                </a:solidFill>
              </a:rPr>
              <a:t>能力目标：</a:t>
            </a:r>
            <a:r>
              <a:rPr lang="zh-CN" altLang="zh-CN" b="1" dirty="0" smtClean="0"/>
              <a:t>会根据自转方向判断“谁先见着太阳”，会根据公转位置分析一年四季更替的原因。</a:t>
            </a:r>
            <a:endParaRPr lang="zh-CN" altLang="zh-CN" dirty="0" smtClean="0"/>
          </a:p>
          <a:p>
            <a:pPr>
              <a:lnSpc>
                <a:spcPct val="210000"/>
              </a:lnSpc>
            </a:pPr>
            <a:r>
              <a:rPr lang="zh-CN" altLang="zh-CN" b="1" dirty="0" smtClean="0">
                <a:solidFill>
                  <a:srgbClr val="FF0000"/>
                </a:solidFill>
              </a:rPr>
              <a:t>情感目标：</a:t>
            </a:r>
            <a:r>
              <a:rPr lang="zh-CN" altLang="zh-CN" b="1" dirty="0" smtClean="0"/>
              <a:t>培养学生对自然科学学习的浓厚兴趣，学会自然科学自转公转的教学设计。</a:t>
            </a:r>
            <a:endParaRPr lang="zh-CN" altLang="zh-CN" dirty="0" smtClean="0"/>
          </a:p>
          <a:p>
            <a:endParaRPr lang="zh-CN" altLang="en-US" dirty="0"/>
          </a:p>
        </p:txBody>
      </p:sp>
      <p:sp>
        <p:nvSpPr>
          <p:cNvPr id="4" name="内容占位符 2"/>
          <p:cNvSpPr txBox="1">
            <a:spLocks/>
          </p:cNvSpPr>
          <p:nvPr/>
        </p:nvSpPr>
        <p:spPr>
          <a:xfrm>
            <a:off x="467544" y="908720"/>
            <a:ext cx="8229600" cy="892696"/>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zh-CN" altLang="zh-CN" sz="3600" b="1" dirty="0" smtClean="0"/>
              <a:t>教学目标</a:t>
            </a:r>
            <a:r>
              <a:rPr lang="zh-CN" altLang="en-US" sz="3600" b="1" dirty="0" smtClean="0"/>
              <a:t>表述维度不一致</a:t>
            </a:r>
            <a:endParaRPr kumimoji="0" lang="zh-CN" altLang="en-US" sz="3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规范的教学目标示例</a:t>
            </a:r>
            <a:endParaRPr lang="zh-CN" altLang="en-US" dirty="0"/>
          </a:p>
        </p:txBody>
      </p:sp>
      <p:graphicFrame>
        <p:nvGraphicFramePr>
          <p:cNvPr id="4" name="内容占位符 3"/>
          <p:cNvGraphicFramePr>
            <a:graphicFrameLocks noGrp="1"/>
          </p:cNvGraphicFramePr>
          <p:nvPr>
            <p:ph idx="1"/>
          </p:nvPr>
        </p:nvGraphicFramePr>
        <p:xfrm>
          <a:off x="611560" y="1772816"/>
          <a:ext cx="7632848" cy="3840480"/>
        </p:xfrm>
        <a:graphic>
          <a:graphicData uri="http://schemas.openxmlformats.org/drawingml/2006/table">
            <a:tbl>
              <a:tblPr/>
              <a:tblGrid>
                <a:gridCol w="1551963"/>
                <a:gridCol w="6080885"/>
              </a:tblGrid>
              <a:tr h="2232248">
                <a:tc>
                  <a:txBody>
                    <a:bodyPr/>
                    <a:lstStyle/>
                    <a:p>
                      <a:pPr algn="ctr">
                        <a:spcAft>
                          <a:spcPts val="0"/>
                        </a:spcAft>
                      </a:pPr>
                      <a:r>
                        <a:rPr lang="zh-CN" sz="2400" b="1" kern="100" dirty="0">
                          <a:latin typeface="Calibri"/>
                          <a:ea typeface="仿宋_GB2312"/>
                          <a:cs typeface="Times New Roman"/>
                        </a:rPr>
                        <a:t>教学目标</a:t>
                      </a:r>
                      <a:endParaRPr lang="zh-CN" sz="2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400" b="1" kern="100" dirty="0">
                          <a:solidFill>
                            <a:srgbClr val="FF0000"/>
                          </a:solidFill>
                          <a:latin typeface="+mn-ea"/>
                          <a:ea typeface="+mn-ea"/>
                          <a:cs typeface="Times New Roman"/>
                        </a:rPr>
                        <a:t>知识目标：</a:t>
                      </a:r>
                      <a:r>
                        <a:rPr lang="zh-CN" sz="2400" b="1" kern="100" dirty="0">
                          <a:latin typeface="+mn-ea"/>
                          <a:ea typeface="+mn-ea"/>
                          <a:cs typeface="Times New Roman"/>
                        </a:rPr>
                        <a:t>了解李白诗歌艺术特色；了解李白乐府歌行体诗和绝句特点；赏析《将进酒》。</a:t>
                      </a:r>
                    </a:p>
                    <a:p>
                      <a:pPr algn="l">
                        <a:lnSpc>
                          <a:spcPct val="150000"/>
                        </a:lnSpc>
                        <a:spcAft>
                          <a:spcPts val="0"/>
                        </a:spcAft>
                      </a:pPr>
                      <a:r>
                        <a:rPr lang="zh-CN" sz="2400" b="1" kern="100" dirty="0">
                          <a:solidFill>
                            <a:srgbClr val="FF0000"/>
                          </a:solidFill>
                          <a:latin typeface="+mn-ea"/>
                          <a:ea typeface="+mn-ea"/>
                          <a:cs typeface="Times New Roman"/>
                        </a:rPr>
                        <a:t>能力目标：</a:t>
                      </a:r>
                      <a:r>
                        <a:rPr lang="zh-CN" sz="2400" b="1" kern="100" dirty="0">
                          <a:latin typeface="+mn-ea"/>
                          <a:ea typeface="+mn-ea"/>
                          <a:cs typeface="Times New Roman"/>
                        </a:rPr>
                        <a:t>能声情并茂的朗诵诗歌，并能分析诗人的情感和诗歌的意境。</a:t>
                      </a:r>
                    </a:p>
                    <a:p>
                      <a:pPr algn="l">
                        <a:lnSpc>
                          <a:spcPct val="150000"/>
                        </a:lnSpc>
                        <a:spcAft>
                          <a:spcPts val="0"/>
                        </a:spcAft>
                      </a:pPr>
                      <a:r>
                        <a:rPr lang="zh-CN" sz="2400" b="1" kern="100" dirty="0">
                          <a:solidFill>
                            <a:srgbClr val="FF0000"/>
                          </a:solidFill>
                          <a:latin typeface="+mn-ea"/>
                          <a:ea typeface="+mn-ea"/>
                          <a:cs typeface="Times New Roman"/>
                        </a:rPr>
                        <a:t>情感目标：</a:t>
                      </a:r>
                      <a:r>
                        <a:rPr lang="zh-CN" sz="2400" b="1" kern="100" dirty="0">
                          <a:latin typeface="+mn-ea"/>
                          <a:ea typeface="+mn-ea"/>
                          <a:cs typeface="Times New Roman"/>
                        </a:rPr>
                        <a:t>提高人文素养，热爱传统文化，增强民族自豪感。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755576" y="980728"/>
            <a:ext cx="7869560" cy="1143000"/>
          </a:xfrm>
          <a:solidFill>
            <a:schemeClr val="accent5">
              <a:lumMod val="40000"/>
              <a:lumOff val="60000"/>
            </a:schemeClr>
          </a:solidFill>
        </p:spPr>
        <p:txBody>
          <a:bodyPr>
            <a:normAutofit/>
          </a:bodyPr>
          <a:lstStyle/>
          <a:p>
            <a:pPr algn="l"/>
            <a:r>
              <a:rPr lang="zh-CN" altLang="en-US" sz="3200" b="1" dirty="0" smtClean="0">
                <a:solidFill>
                  <a:srgbClr val="FF0000"/>
                </a:solidFill>
              </a:rPr>
              <a:t>教学目标的表述应明确、具体、可操作性</a:t>
            </a:r>
            <a:endParaRPr lang="zh-CN" altLang="en-US" sz="3200" b="1" dirty="0">
              <a:solidFill>
                <a:srgbClr val="FF0000"/>
              </a:solidFill>
            </a:endParaRPr>
          </a:p>
        </p:txBody>
      </p:sp>
      <p:sp>
        <p:nvSpPr>
          <p:cNvPr id="3" name="内容占位符 2"/>
          <p:cNvSpPr>
            <a:spLocks noGrp="1"/>
          </p:cNvSpPr>
          <p:nvPr>
            <p:ph idx="1"/>
          </p:nvPr>
        </p:nvSpPr>
        <p:spPr>
          <a:xfrm>
            <a:off x="683568" y="2492896"/>
            <a:ext cx="7416824" cy="3417243"/>
          </a:xfrm>
        </p:spPr>
        <p:txBody>
          <a:bodyPr>
            <a:normAutofit/>
          </a:bodyPr>
          <a:lstStyle/>
          <a:p>
            <a:pPr>
              <a:lnSpc>
                <a:spcPct val="150000"/>
              </a:lnSpc>
              <a:buNone/>
            </a:pPr>
            <a:r>
              <a:rPr lang="zh-CN" altLang="en-US" b="1" dirty="0" smtClean="0">
                <a:solidFill>
                  <a:srgbClr val="002060"/>
                </a:solidFill>
                <a:latin typeface="楷体" pitchFamily="49" charset="-122"/>
                <a:ea typeface="楷体" pitchFamily="49" charset="-122"/>
              </a:rPr>
              <a:t>知识目标：</a:t>
            </a:r>
            <a:r>
              <a:rPr lang="zh-CN" altLang="en-US" b="1" dirty="0" smtClean="0">
                <a:solidFill>
                  <a:srgbClr val="FF0000"/>
                </a:solidFill>
                <a:latin typeface="楷体" pitchFamily="49" charset="-122"/>
                <a:ea typeface="楷体" pitchFamily="49" charset="-122"/>
              </a:rPr>
              <a:t>结果性目标</a:t>
            </a:r>
            <a:r>
              <a:rPr lang="zh-CN" altLang="en-US" sz="1800" b="1" dirty="0" smtClean="0">
                <a:latin typeface="+mn-ea"/>
              </a:rPr>
              <a:t>（知道、熟悉、认识、明白）</a:t>
            </a:r>
            <a:endParaRPr lang="en-US" altLang="zh-CN" sz="1800" b="1" dirty="0" smtClean="0">
              <a:latin typeface="+mn-ea"/>
            </a:endParaRPr>
          </a:p>
          <a:p>
            <a:pPr>
              <a:lnSpc>
                <a:spcPct val="150000"/>
              </a:lnSpc>
              <a:buNone/>
            </a:pPr>
            <a:r>
              <a:rPr lang="zh-CN" altLang="en-US" b="1" dirty="0" smtClean="0">
                <a:solidFill>
                  <a:srgbClr val="002060"/>
                </a:solidFill>
                <a:latin typeface="楷体" pitchFamily="49" charset="-122"/>
                <a:ea typeface="楷体" pitchFamily="49" charset="-122"/>
              </a:rPr>
              <a:t>能力目标：</a:t>
            </a:r>
            <a:r>
              <a:rPr lang="zh-CN" altLang="en-US" b="1" dirty="0" smtClean="0">
                <a:solidFill>
                  <a:srgbClr val="FF0000"/>
                </a:solidFill>
                <a:latin typeface="楷体" pitchFamily="49" charset="-122"/>
                <a:ea typeface="楷体" pitchFamily="49" charset="-122"/>
              </a:rPr>
              <a:t>表现性目标</a:t>
            </a:r>
            <a:r>
              <a:rPr lang="zh-CN" altLang="en-US" sz="1600" b="1" dirty="0" smtClean="0">
                <a:latin typeface="楷体" pitchFamily="49" charset="-122"/>
                <a:ea typeface="楷体" pitchFamily="49" charset="-122"/>
              </a:rPr>
              <a:t>（</a:t>
            </a:r>
            <a:r>
              <a:rPr lang="zh-CN" altLang="en-US" sz="1700" b="1" dirty="0" smtClean="0"/>
              <a:t>说出、</a:t>
            </a:r>
            <a:r>
              <a:rPr lang="zh-CN" altLang="en-US" sz="1600" b="1" dirty="0" smtClean="0"/>
              <a:t>指出、找出、解释、复述、默写、背诵、能、会、辨别、区分、比较、使用、模仿、发现</a:t>
            </a:r>
            <a:r>
              <a:rPr lang="zh-CN" altLang="en-US" sz="1700" b="1" dirty="0" smtClean="0"/>
              <a:t>）</a:t>
            </a:r>
            <a:endParaRPr lang="en-US" altLang="zh-CN" sz="1700" b="1" dirty="0" smtClean="0">
              <a:latin typeface="楷体" pitchFamily="49" charset="-122"/>
              <a:ea typeface="楷体" pitchFamily="49" charset="-122"/>
            </a:endParaRPr>
          </a:p>
          <a:p>
            <a:pPr>
              <a:lnSpc>
                <a:spcPct val="150000"/>
              </a:lnSpc>
              <a:buNone/>
            </a:pPr>
            <a:r>
              <a:rPr lang="zh-CN" altLang="en-US" b="1" dirty="0" smtClean="0">
                <a:solidFill>
                  <a:srgbClr val="002060"/>
                </a:solidFill>
                <a:latin typeface="楷体" pitchFamily="49" charset="-122"/>
                <a:ea typeface="楷体" pitchFamily="49" charset="-122"/>
              </a:rPr>
              <a:t>情感目标：</a:t>
            </a:r>
            <a:r>
              <a:rPr lang="zh-CN" altLang="en-US" b="1" dirty="0" smtClean="0">
                <a:solidFill>
                  <a:srgbClr val="FF0000"/>
                </a:solidFill>
                <a:latin typeface="楷体" pitchFamily="49" charset="-122"/>
                <a:ea typeface="楷体" pitchFamily="49" charset="-122"/>
              </a:rPr>
              <a:t>内隐性目标</a:t>
            </a:r>
            <a:r>
              <a:rPr lang="zh-CN" altLang="en-US" sz="1600" b="1" dirty="0" smtClean="0">
                <a:latin typeface="楷体" pitchFamily="49" charset="-122"/>
                <a:ea typeface="楷体" pitchFamily="49" charset="-122"/>
              </a:rPr>
              <a:t>（</a:t>
            </a:r>
            <a:r>
              <a:rPr lang="zh-CN" altLang="en-US" sz="1600" b="1" dirty="0" smtClean="0"/>
              <a:t>感受、喜爱、愿意、乐于、养成</a:t>
            </a:r>
            <a:r>
              <a:rPr lang="zh-CN" altLang="en-US" sz="1600" b="1" dirty="0" smtClean="0">
                <a:latin typeface="楷体" pitchFamily="49" charset="-122"/>
                <a:ea typeface="楷体" pitchFamily="49" charset="-122"/>
              </a:rPr>
              <a:t>）</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043609" y="1700808"/>
          <a:ext cx="7344815" cy="3456383"/>
        </p:xfrm>
        <a:graphic>
          <a:graphicData uri="http://schemas.openxmlformats.org/drawingml/2006/table">
            <a:tbl>
              <a:tblPr/>
              <a:tblGrid>
                <a:gridCol w="1584175"/>
                <a:gridCol w="5760640"/>
              </a:tblGrid>
              <a:tr h="706906">
                <a:tc>
                  <a:txBody>
                    <a:bodyPr/>
                    <a:lstStyle/>
                    <a:p>
                      <a:pPr algn="ctr">
                        <a:spcAft>
                          <a:spcPts val="0"/>
                        </a:spcAft>
                      </a:pPr>
                      <a:r>
                        <a:rPr lang="zh-CN" sz="2400" b="0" kern="100" dirty="0">
                          <a:latin typeface="+mn-ea"/>
                          <a:ea typeface="+mn-ea"/>
                          <a:cs typeface="Times New Roman"/>
                        </a:rPr>
                        <a:t>教学课</a:t>
                      </a:r>
                      <a:r>
                        <a:rPr lang="zh-CN" sz="2400" b="0" kern="100" dirty="0" smtClean="0">
                          <a:latin typeface="+mn-ea"/>
                          <a:ea typeface="+mn-ea"/>
                          <a:cs typeface="Times New Roman"/>
                        </a:rPr>
                        <a:t>题</a:t>
                      </a:r>
                      <a:endParaRPr lang="zh-CN" sz="2400" b="0"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400" b="0" kern="100">
                          <a:latin typeface="+mn-ea"/>
                          <a:ea typeface="+mn-ea"/>
                          <a:cs typeface="Times New Roman"/>
                        </a:rPr>
                        <a:t>幼儿教师教学口语之讲解语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9477">
                <a:tc>
                  <a:txBody>
                    <a:bodyPr/>
                    <a:lstStyle/>
                    <a:p>
                      <a:pPr algn="ctr">
                        <a:spcAft>
                          <a:spcPts val="0"/>
                        </a:spcAft>
                      </a:pPr>
                      <a:r>
                        <a:rPr lang="zh-CN" sz="2400" b="0" kern="100" dirty="0">
                          <a:latin typeface="+mn-ea"/>
                          <a:ea typeface="+mn-ea"/>
                          <a:cs typeface="Times New Roman"/>
                        </a:rPr>
                        <a:t>教学目标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400" b="1" kern="100" dirty="0">
                          <a:solidFill>
                            <a:srgbClr val="FF0000"/>
                          </a:solidFill>
                          <a:latin typeface="+mn-ea"/>
                          <a:ea typeface="+mn-ea"/>
                          <a:cs typeface="Times New Roman"/>
                        </a:rPr>
                        <a:t>知识目标：</a:t>
                      </a:r>
                      <a:r>
                        <a:rPr lang="zh-CN" sz="2400" b="0" kern="100" dirty="0">
                          <a:latin typeface="+mn-ea"/>
                          <a:ea typeface="+mn-ea"/>
                          <a:cs typeface="Times New Roman"/>
                        </a:rPr>
                        <a:t>了解讲解语的含义及基本要</a:t>
                      </a:r>
                      <a:r>
                        <a:rPr lang="zh-CN" sz="2400" b="0" kern="100" dirty="0" smtClean="0">
                          <a:latin typeface="+mn-ea"/>
                          <a:ea typeface="+mn-ea"/>
                          <a:cs typeface="Times New Roman"/>
                        </a:rPr>
                        <a:t>求</a:t>
                      </a:r>
                      <a:r>
                        <a:rPr lang="zh-CN" altLang="en-US" sz="2400" b="0" kern="100" dirty="0" smtClean="0">
                          <a:latin typeface="+mn-ea"/>
                          <a:ea typeface="+mn-ea"/>
                          <a:cs typeface="Times New Roman"/>
                        </a:rPr>
                        <a:t>。</a:t>
                      </a:r>
                      <a:endParaRPr lang="zh-CN" sz="2400" b="0" kern="100" dirty="0">
                        <a:latin typeface="+mn-ea"/>
                        <a:ea typeface="+mn-ea"/>
                        <a:cs typeface="Times New Roman"/>
                      </a:endParaRPr>
                    </a:p>
                    <a:p>
                      <a:pPr algn="l">
                        <a:lnSpc>
                          <a:spcPct val="150000"/>
                        </a:lnSpc>
                        <a:spcAft>
                          <a:spcPts val="0"/>
                        </a:spcAft>
                      </a:pPr>
                      <a:r>
                        <a:rPr lang="zh-CN" sz="2400" b="1" kern="100" dirty="0">
                          <a:solidFill>
                            <a:srgbClr val="FF0000"/>
                          </a:solidFill>
                          <a:latin typeface="+mn-ea"/>
                          <a:ea typeface="+mn-ea"/>
                          <a:cs typeface="Times New Roman"/>
                        </a:rPr>
                        <a:t>能力目标：</a:t>
                      </a:r>
                      <a:r>
                        <a:rPr lang="zh-CN" sz="2400" b="0" kern="100" dirty="0">
                          <a:latin typeface="+mn-ea"/>
                          <a:ea typeface="+mn-ea"/>
                          <a:cs typeface="Times New Roman"/>
                        </a:rPr>
                        <a:t>能够根据讲解语的基本要求对练习内容进行讲</a:t>
                      </a:r>
                      <a:r>
                        <a:rPr lang="zh-CN" sz="2400" b="0" kern="100" dirty="0" smtClean="0">
                          <a:latin typeface="+mn-ea"/>
                          <a:ea typeface="+mn-ea"/>
                          <a:cs typeface="Times New Roman"/>
                        </a:rPr>
                        <a:t>解</a:t>
                      </a:r>
                      <a:r>
                        <a:rPr lang="zh-CN" altLang="en-US" sz="2400" b="0" kern="100" dirty="0" smtClean="0">
                          <a:latin typeface="+mn-ea"/>
                          <a:ea typeface="+mn-ea"/>
                          <a:cs typeface="Times New Roman"/>
                        </a:rPr>
                        <a:t>。</a:t>
                      </a:r>
                      <a:endParaRPr lang="zh-CN" sz="2400" b="0" kern="100" dirty="0">
                        <a:latin typeface="+mn-ea"/>
                        <a:ea typeface="+mn-ea"/>
                        <a:cs typeface="Times New Roman"/>
                      </a:endParaRPr>
                    </a:p>
                    <a:p>
                      <a:pPr algn="l">
                        <a:lnSpc>
                          <a:spcPct val="150000"/>
                        </a:lnSpc>
                        <a:spcAft>
                          <a:spcPts val="0"/>
                        </a:spcAft>
                      </a:pPr>
                      <a:r>
                        <a:rPr lang="zh-CN" sz="2400" b="1" kern="100" dirty="0">
                          <a:solidFill>
                            <a:srgbClr val="FF0000"/>
                          </a:solidFill>
                          <a:latin typeface="+mn-ea"/>
                          <a:ea typeface="+mn-ea"/>
                          <a:cs typeface="Times New Roman"/>
                        </a:rPr>
                        <a:t>情感目标：</a:t>
                      </a:r>
                      <a:r>
                        <a:rPr lang="zh-CN" sz="2400" b="0" kern="100" dirty="0">
                          <a:latin typeface="+mn-ea"/>
                          <a:ea typeface="+mn-ea"/>
                          <a:cs typeface="Times New Roman"/>
                        </a:rPr>
                        <a:t>体会生动形象的讲解语带来的乐</a:t>
                      </a:r>
                      <a:r>
                        <a:rPr lang="zh-CN" sz="2400" b="0" kern="100" dirty="0" smtClean="0">
                          <a:latin typeface="+mn-ea"/>
                          <a:ea typeface="+mn-ea"/>
                          <a:cs typeface="Times New Roman"/>
                        </a:rPr>
                        <a:t>趣</a:t>
                      </a:r>
                      <a:r>
                        <a:rPr lang="zh-CN" altLang="en-US" sz="2400" b="0" kern="100" dirty="0" smtClean="0">
                          <a:latin typeface="+mn-ea"/>
                          <a:ea typeface="+mn-ea"/>
                          <a:cs typeface="Times New Roman"/>
                        </a:rPr>
                        <a:t>。</a:t>
                      </a:r>
                      <a:endParaRPr lang="zh-CN" sz="2400" b="0"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FF0000"/>
                </a:solidFill>
              </a:rPr>
              <a:t>练习：</a:t>
            </a:r>
            <a:r>
              <a:rPr lang="zh-CN" altLang="en-US" b="1" dirty="0" smtClean="0">
                <a:solidFill>
                  <a:srgbClr val="002060"/>
                </a:solidFill>
              </a:rPr>
              <a:t>以下教学目标存在哪些问题？</a:t>
            </a:r>
            <a:endParaRPr lang="zh-CN" altLang="en-US" b="1" dirty="0">
              <a:solidFill>
                <a:srgbClr val="002060"/>
              </a:solidFill>
            </a:endParaRPr>
          </a:p>
        </p:txBody>
      </p:sp>
      <p:graphicFrame>
        <p:nvGraphicFramePr>
          <p:cNvPr id="6" name="表格 5"/>
          <p:cNvGraphicFramePr>
            <a:graphicFrameLocks noGrp="1"/>
          </p:cNvGraphicFramePr>
          <p:nvPr/>
        </p:nvGraphicFramePr>
        <p:xfrm>
          <a:off x="683568" y="1484785"/>
          <a:ext cx="7704856" cy="2016223"/>
        </p:xfrm>
        <a:graphic>
          <a:graphicData uri="http://schemas.openxmlformats.org/drawingml/2006/table">
            <a:tbl>
              <a:tblPr/>
              <a:tblGrid>
                <a:gridCol w="1296144"/>
                <a:gridCol w="6408712"/>
              </a:tblGrid>
              <a:tr h="2016223">
                <a:tc>
                  <a:txBody>
                    <a:bodyPr/>
                    <a:lstStyle/>
                    <a:p>
                      <a:pPr algn="just">
                        <a:spcAft>
                          <a:spcPts val="0"/>
                        </a:spcAft>
                      </a:pPr>
                      <a:r>
                        <a:rPr lang="zh-CN" sz="2000" b="1" kern="100" dirty="0">
                          <a:latin typeface="Calibri"/>
                          <a:ea typeface="仿宋_GB2312"/>
                          <a:cs typeface="Times New Roman"/>
                        </a:rPr>
                        <a:t>教学目标</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400" b="1" kern="0" dirty="0">
                          <a:solidFill>
                            <a:schemeClr val="tx1"/>
                          </a:solidFill>
                          <a:latin typeface="+mn-ea"/>
                          <a:ea typeface="+mn-ea"/>
                          <a:cs typeface="宋体"/>
                        </a:rPr>
                        <a:t>讲授普通话轻声基本知识和重要作用以及轻声的发音，要求学生能够正确地发好轻声词，为说好普通话打好基础。</a:t>
                      </a:r>
                      <a:endParaRPr lang="zh-CN" sz="2400" b="1" kern="100" dirty="0">
                        <a:solidFill>
                          <a:schemeClr val="tx1"/>
                        </a:solidFill>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表格 6"/>
          <p:cNvGraphicFramePr>
            <a:graphicFrameLocks noGrp="1"/>
          </p:cNvGraphicFramePr>
          <p:nvPr/>
        </p:nvGraphicFramePr>
        <p:xfrm>
          <a:off x="683568" y="3861048"/>
          <a:ext cx="7704856" cy="2286000"/>
        </p:xfrm>
        <a:graphic>
          <a:graphicData uri="http://schemas.openxmlformats.org/drawingml/2006/table">
            <a:tbl>
              <a:tblPr/>
              <a:tblGrid>
                <a:gridCol w="1296144"/>
                <a:gridCol w="6408712"/>
              </a:tblGrid>
              <a:tr h="1944216">
                <a:tc>
                  <a:txBody>
                    <a:bodyPr/>
                    <a:lstStyle/>
                    <a:p>
                      <a:pPr algn="ctr">
                        <a:spcAft>
                          <a:spcPts val="0"/>
                        </a:spcAft>
                      </a:pPr>
                      <a:r>
                        <a:rPr lang="zh-CN" sz="2000" b="1" kern="100" dirty="0">
                          <a:latin typeface="Calibri"/>
                          <a:ea typeface="仿宋_GB2312"/>
                          <a:cs typeface="Times New Roman"/>
                        </a:rPr>
                        <a:t>教学目标</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000" b="1" kern="100" dirty="0">
                          <a:latin typeface="+mn-ea"/>
                          <a:ea typeface="+mn-ea"/>
                          <a:cs typeface="Times New Roman"/>
                        </a:rPr>
                        <a:t>知识目标：理解微笑在社交中的意义、知道微笑的正确表现方法；</a:t>
                      </a:r>
                    </a:p>
                    <a:p>
                      <a:pPr algn="l">
                        <a:lnSpc>
                          <a:spcPct val="150000"/>
                        </a:lnSpc>
                        <a:spcAft>
                          <a:spcPts val="0"/>
                        </a:spcAft>
                      </a:pPr>
                      <a:r>
                        <a:rPr lang="zh-CN" sz="2000" b="1" kern="100" dirty="0">
                          <a:latin typeface="+mn-ea"/>
                          <a:ea typeface="+mn-ea"/>
                          <a:cs typeface="Times New Roman"/>
                        </a:rPr>
                        <a:t>能力目标：能够主动训练微笑，养成在社交中微笑的习惯。</a:t>
                      </a:r>
                    </a:p>
                    <a:p>
                      <a:pPr algn="l">
                        <a:lnSpc>
                          <a:spcPct val="150000"/>
                        </a:lnSpc>
                        <a:spcAft>
                          <a:spcPts val="0"/>
                        </a:spcAft>
                      </a:pPr>
                      <a:r>
                        <a:rPr lang="zh-CN" sz="2000" b="1" kern="100" dirty="0">
                          <a:latin typeface="+mn-ea"/>
                          <a:ea typeface="+mn-ea"/>
                          <a:cs typeface="Times New Roman"/>
                        </a:rPr>
                        <a:t>情感目标：感受微笑的魅力，产生运用微笑社交的兴趣。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457200" y="274638"/>
            <a:ext cx="8229600" cy="850106"/>
          </a:xfrm>
        </p:spPr>
        <p:txBody>
          <a:bodyPr>
            <a:normAutofit/>
          </a:bodyPr>
          <a:lstStyle/>
          <a:p>
            <a:r>
              <a:rPr lang="zh-CN" altLang="en-US" sz="3600" b="1" dirty="0" smtClean="0"/>
              <a:t>新教师</a:t>
            </a:r>
            <a:r>
              <a:rPr lang="en-US" altLang="zh-CN" sz="3600" b="1" dirty="0" smtClean="0"/>
              <a:t>/</a:t>
            </a:r>
            <a:r>
              <a:rPr lang="zh-CN" altLang="en-US" sz="3600" b="1" dirty="0" smtClean="0"/>
              <a:t>转岗教师备课样表</a:t>
            </a:r>
            <a:endParaRPr lang="zh-CN" altLang="en-US" sz="3600" b="1"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063559411"/>
              </p:ext>
            </p:extLst>
          </p:nvPr>
        </p:nvGraphicFramePr>
        <p:xfrm>
          <a:off x="611560" y="1196752"/>
          <a:ext cx="7560841" cy="5782739"/>
        </p:xfrm>
        <a:graphic>
          <a:graphicData uri="http://schemas.openxmlformats.org/drawingml/2006/table">
            <a:tbl>
              <a:tblPr/>
              <a:tblGrid>
                <a:gridCol w="1152127"/>
                <a:gridCol w="1463584"/>
                <a:gridCol w="1056697"/>
                <a:gridCol w="1192197"/>
                <a:gridCol w="1240199"/>
                <a:gridCol w="1456037"/>
              </a:tblGrid>
              <a:tr h="316756">
                <a:tc>
                  <a:txBody>
                    <a:bodyPr/>
                    <a:lstStyle/>
                    <a:p>
                      <a:pPr algn="just">
                        <a:spcAft>
                          <a:spcPts val="0"/>
                        </a:spcAft>
                      </a:pPr>
                      <a:r>
                        <a:rPr lang="zh-CN" sz="1600" b="1" kern="100" dirty="0">
                          <a:solidFill>
                            <a:srgbClr val="002060"/>
                          </a:solidFill>
                          <a:latin typeface="Times New Roman"/>
                          <a:ea typeface="宋体"/>
                        </a:rPr>
                        <a:t>课程名称</a:t>
                      </a:r>
                      <a:endParaRPr lang="zh-CN" sz="1600"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600"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en-US" sz="1600" b="1" kern="100" dirty="0" smtClean="0">
                          <a:solidFill>
                            <a:srgbClr val="002060"/>
                          </a:solidFill>
                          <a:latin typeface="Times New Roman"/>
                          <a:ea typeface="宋体"/>
                        </a:rPr>
                        <a:t>使用教材</a:t>
                      </a:r>
                      <a:endParaRPr lang="zh-CN" sz="1600" b="1"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zh-CN" altLang="en-US" sz="1600" dirty="0">
                        <a:solidFill>
                          <a:srgbClr val="00206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zh-CN" sz="105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zh-CN" sz="105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756">
                <a:tc>
                  <a:txBody>
                    <a:bodyPr/>
                    <a:lstStyle/>
                    <a:p>
                      <a:pPr algn="just">
                        <a:spcAft>
                          <a:spcPts val="0"/>
                        </a:spcAft>
                      </a:pPr>
                      <a:r>
                        <a:rPr lang="zh-CN" sz="1600" b="1" kern="100" dirty="0">
                          <a:solidFill>
                            <a:srgbClr val="002060"/>
                          </a:solidFill>
                          <a:latin typeface="Times New Roman"/>
                          <a:ea typeface="宋体"/>
                        </a:rPr>
                        <a:t>教师姓名</a:t>
                      </a:r>
                      <a:endParaRPr lang="zh-CN" sz="1600"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600"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en-US" sz="1600" b="1" kern="100" dirty="0" smtClean="0">
                          <a:solidFill>
                            <a:srgbClr val="002060"/>
                          </a:solidFill>
                          <a:latin typeface="Times New Roman"/>
                          <a:ea typeface="宋体"/>
                        </a:rPr>
                        <a:t>上课班级</a:t>
                      </a:r>
                      <a:endParaRPr lang="zh-CN" sz="1600" b="1"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1600" dirty="0">
                        <a:solidFill>
                          <a:srgbClr val="00206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altLang="en-US" sz="1600" b="1" kern="100" dirty="0" smtClean="0">
                          <a:solidFill>
                            <a:srgbClr val="002060"/>
                          </a:solidFill>
                          <a:latin typeface="Times New Roman"/>
                          <a:ea typeface="宋体"/>
                        </a:rPr>
                        <a:t>上课地点</a:t>
                      </a:r>
                      <a:endParaRPr lang="zh-CN" sz="1600" b="1"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050" kern="100" dirty="0">
                        <a:solidFill>
                          <a:srgbClr val="00206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486">
                <a:tc>
                  <a:txBody>
                    <a:bodyPr/>
                    <a:lstStyle/>
                    <a:p>
                      <a:pPr algn="just">
                        <a:spcAft>
                          <a:spcPts val="0"/>
                        </a:spcAft>
                      </a:pPr>
                      <a:r>
                        <a:rPr lang="zh-CN" sz="1600" b="1" kern="100" dirty="0">
                          <a:latin typeface="Times New Roman"/>
                          <a:ea typeface="宋体"/>
                        </a:rPr>
                        <a:t>教</a:t>
                      </a:r>
                      <a:r>
                        <a:rPr lang="zh-CN" sz="1600" b="1" kern="100" dirty="0" smtClean="0">
                          <a:latin typeface="Times New Roman"/>
                          <a:ea typeface="宋体"/>
                        </a:rPr>
                        <a:t>学</a:t>
                      </a:r>
                      <a:r>
                        <a:rPr lang="zh-CN" altLang="en-US" sz="1600" b="1" kern="100" dirty="0" smtClean="0">
                          <a:latin typeface="Times New Roman"/>
                          <a:ea typeface="宋体"/>
                        </a:rPr>
                        <a:t>课题</a:t>
                      </a:r>
                      <a:endParaRPr lang="en-US" altLang="zh-CN" sz="1600" b="1" kern="100" dirty="0" smtClean="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endParaRPr lang="zh-CN" sz="16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61989">
                <a:tc>
                  <a:txBody>
                    <a:bodyPr/>
                    <a:lstStyle/>
                    <a:p>
                      <a:pPr algn="just">
                        <a:spcAft>
                          <a:spcPts val="0"/>
                        </a:spcAft>
                      </a:pPr>
                      <a:r>
                        <a:rPr lang="zh-CN" sz="1600" b="1" kern="100">
                          <a:latin typeface="Times New Roman"/>
                          <a:ea typeface="宋体"/>
                        </a:rPr>
                        <a:t>教学目标</a:t>
                      </a:r>
                      <a:endParaRPr lang="zh-CN" sz="16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zh-CN" sz="1400" b="0" kern="100" dirty="0">
                          <a:latin typeface="Times New Roman"/>
                          <a:ea typeface="宋体"/>
                        </a:rPr>
                        <a:t>知识目标：</a:t>
                      </a:r>
                    </a:p>
                    <a:p>
                      <a:pPr algn="just">
                        <a:spcAft>
                          <a:spcPts val="0"/>
                        </a:spcAft>
                      </a:pPr>
                      <a:r>
                        <a:rPr lang="zh-CN" sz="1400" b="0" kern="100" dirty="0">
                          <a:latin typeface="Times New Roman"/>
                          <a:ea typeface="宋体"/>
                        </a:rPr>
                        <a:t>能力目标：</a:t>
                      </a:r>
                    </a:p>
                    <a:p>
                      <a:pPr algn="just">
                        <a:spcAft>
                          <a:spcPts val="0"/>
                        </a:spcAft>
                      </a:pPr>
                      <a:r>
                        <a:rPr lang="zh-CN" sz="1400" b="0" kern="100" dirty="0">
                          <a:latin typeface="Times New Roman"/>
                          <a:ea typeface="宋体"/>
                        </a:rPr>
                        <a:t>情感目标：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6756">
                <a:tc>
                  <a:txBody>
                    <a:bodyPr/>
                    <a:lstStyle/>
                    <a:p>
                      <a:pPr algn="just">
                        <a:spcAft>
                          <a:spcPts val="0"/>
                        </a:spcAft>
                      </a:pPr>
                      <a:r>
                        <a:rPr lang="zh-CN" sz="1600" b="1" kern="100">
                          <a:latin typeface="Times New Roman"/>
                          <a:ea typeface="宋体"/>
                        </a:rPr>
                        <a:t>教学重点</a:t>
                      </a:r>
                      <a:endParaRPr lang="zh-CN" sz="16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zh-CN" sz="16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just">
                        <a:spcAft>
                          <a:spcPts val="0"/>
                        </a:spcAft>
                      </a:pPr>
                      <a:r>
                        <a:rPr lang="zh-CN" sz="1600" b="1" kern="100" dirty="0">
                          <a:latin typeface="Times New Roman"/>
                          <a:ea typeface="宋体"/>
                        </a:rPr>
                        <a:t>教学难点</a:t>
                      </a:r>
                      <a:endParaRPr lang="zh-CN" sz="16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zh-CN" sz="105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316756">
                <a:tc>
                  <a:txBody>
                    <a:bodyPr/>
                    <a:lstStyle/>
                    <a:p>
                      <a:pPr algn="just">
                        <a:spcAft>
                          <a:spcPts val="0"/>
                        </a:spcAft>
                      </a:pPr>
                      <a:r>
                        <a:rPr lang="zh-CN" sz="1600" b="1" kern="100">
                          <a:latin typeface="Times New Roman"/>
                          <a:ea typeface="宋体"/>
                        </a:rPr>
                        <a:t>教学方法</a:t>
                      </a:r>
                      <a:endParaRPr lang="zh-CN" sz="16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zh-CN" sz="16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just">
                        <a:spcAft>
                          <a:spcPts val="0"/>
                        </a:spcAft>
                      </a:pPr>
                      <a:r>
                        <a:rPr lang="zh-CN" sz="1600" b="1" kern="100" dirty="0">
                          <a:latin typeface="Times New Roman"/>
                          <a:ea typeface="宋体"/>
                        </a:rPr>
                        <a:t>课时安排</a:t>
                      </a:r>
                      <a:endParaRPr lang="zh-CN" sz="16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zh-CN" sz="105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125997">
                <a:tc>
                  <a:txBody>
                    <a:bodyPr/>
                    <a:lstStyle/>
                    <a:p>
                      <a:pPr algn="just">
                        <a:spcAft>
                          <a:spcPts val="0"/>
                        </a:spcAft>
                      </a:pPr>
                      <a:endParaRPr lang="zh-CN" sz="1050" kern="100" dirty="0">
                        <a:latin typeface="Times New Roman"/>
                        <a:ea typeface="宋体"/>
                      </a:endParaRPr>
                    </a:p>
                    <a:p>
                      <a:pPr algn="just">
                        <a:spcAft>
                          <a:spcPts val="0"/>
                        </a:spcAft>
                      </a:pPr>
                      <a:endParaRPr lang="en-US" altLang="zh-CN" sz="1400" b="1" kern="100" dirty="0" smtClean="0">
                        <a:latin typeface="Times New Roman"/>
                        <a:ea typeface="宋体"/>
                      </a:endParaRPr>
                    </a:p>
                    <a:p>
                      <a:pPr algn="just">
                        <a:spcAft>
                          <a:spcPts val="0"/>
                        </a:spcAft>
                      </a:pPr>
                      <a:endParaRPr lang="en-US" altLang="zh-CN" sz="1400" b="1" kern="100" dirty="0" smtClean="0">
                        <a:latin typeface="Times New Roman"/>
                        <a:ea typeface="宋体"/>
                      </a:endParaRPr>
                    </a:p>
                    <a:p>
                      <a:pPr algn="just">
                        <a:spcAft>
                          <a:spcPts val="0"/>
                        </a:spcAft>
                      </a:pPr>
                      <a:endParaRPr lang="en-US" altLang="zh-CN" sz="1400" b="1" kern="100" dirty="0" smtClean="0">
                        <a:latin typeface="Times New Roman"/>
                        <a:ea typeface="宋体"/>
                      </a:endParaRPr>
                    </a:p>
                    <a:p>
                      <a:pPr algn="just">
                        <a:spcAft>
                          <a:spcPts val="0"/>
                        </a:spcAft>
                      </a:pPr>
                      <a:r>
                        <a:rPr lang="zh-CN" sz="1600" b="1" kern="100" dirty="0" smtClean="0">
                          <a:latin typeface="Times New Roman"/>
                          <a:ea typeface="宋体"/>
                        </a:rPr>
                        <a:t>教</a:t>
                      </a:r>
                      <a:r>
                        <a:rPr lang="zh-CN" sz="1600" b="1" kern="100" dirty="0">
                          <a:latin typeface="Times New Roman"/>
                          <a:ea typeface="宋体"/>
                        </a:rPr>
                        <a:t>学过</a:t>
                      </a:r>
                      <a:r>
                        <a:rPr lang="zh-CN" sz="1600" b="1" kern="100" dirty="0" smtClean="0">
                          <a:latin typeface="Times New Roman"/>
                          <a:ea typeface="宋体"/>
                        </a:rPr>
                        <a:t>程</a:t>
                      </a:r>
                      <a:endParaRPr lang="en-US" altLang="zh-CN" sz="1600" b="1" kern="100" dirty="0" smtClean="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zh-CN" altLang="en-US" sz="1400" b="1" kern="100" dirty="0" smtClean="0">
                          <a:solidFill>
                            <a:srgbClr val="7030A0"/>
                          </a:solidFill>
                          <a:latin typeface="Times New Roman"/>
                          <a:ea typeface="宋体"/>
                        </a:rPr>
                        <a:t>四阶段教学过程</a:t>
                      </a:r>
                      <a:endParaRPr lang="en-US" altLang="zh-CN" sz="1400" b="1" kern="100" dirty="0" smtClean="0">
                        <a:solidFill>
                          <a:srgbClr val="7030A0"/>
                        </a:solidFill>
                        <a:latin typeface="Times New Roman"/>
                        <a:ea typeface="宋体"/>
                      </a:endParaRPr>
                    </a:p>
                    <a:p>
                      <a:pPr algn="just">
                        <a:spcAft>
                          <a:spcPts val="0"/>
                        </a:spcAft>
                      </a:pPr>
                      <a:r>
                        <a:rPr lang="zh-CN" altLang="en-US" sz="1400" b="0" kern="100" dirty="0" smtClean="0">
                          <a:latin typeface="Times New Roman"/>
                          <a:ea typeface="宋体"/>
                        </a:rPr>
                        <a:t>一</a:t>
                      </a:r>
                      <a:r>
                        <a:rPr lang="zh-CN" altLang="en-US" sz="1400" b="0" kern="100" dirty="0" smtClean="0">
                          <a:latin typeface="Times New Roman"/>
                          <a:ea typeface="宋体"/>
                        </a:rPr>
                        <a:t>、导入课题</a:t>
                      </a:r>
                      <a:endParaRPr lang="en-US" altLang="zh-CN" sz="1400" b="0" kern="100" dirty="0" smtClean="0">
                        <a:latin typeface="Times New Roman"/>
                        <a:ea typeface="宋体"/>
                      </a:endParaRPr>
                    </a:p>
                    <a:p>
                      <a:pPr algn="just">
                        <a:spcAft>
                          <a:spcPts val="0"/>
                        </a:spcAft>
                      </a:pPr>
                      <a:endParaRPr lang="en-US" altLang="zh-CN" sz="1400" b="0" kern="100" dirty="0" smtClean="0">
                        <a:latin typeface="Times New Roman"/>
                        <a:ea typeface="宋体"/>
                      </a:endParaRPr>
                    </a:p>
                    <a:p>
                      <a:pPr algn="just">
                        <a:spcAft>
                          <a:spcPts val="0"/>
                        </a:spcAft>
                      </a:pPr>
                      <a:r>
                        <a:rPr lang="zh-CN" altLang="en-US" sz="1400" b="0" kern="100" dirty="0" smtClean="0">
                          <a:latin typeface="Times New Roman"/>
                          <a:ea typeface="宋体"/>
                        </a:rPr>
                        <a:t>二、基本环节（讲授新课）</a:t>
                      </a:r>
                      <a:endParaRPr lang="en-US" altLang="zh-CN" sz="1400" b="0" kern="100" dirty="0" smtClean="0">
                        <a:latin typeface="Times New Roman"/>
                        <a:ea typeface="宋体"/>
                      </a:endParaRPr>
                    </a:p>
                    <a:p>
                      <a:pPr algn="just">
                        <a:spcAft>
                          <a:spcPts val="0"/>
                        </a:spcAft>
                      </a:pPr>
                      <a:r>
                        <a:rPr lang="en-US" altLang="zh-CN" sz="1400" b="0" kern="100" dirty="0" smtClean="0">
                          <a:latin typeface="Times New Roman"/>
                          <a:ea typeface="宋体"/>
                        </a:rPr>
                        <a:t>1. </a:t>
                      </a:r>
                    </a:p>
                    <a:p>
                      <a:pPr algn="just">
                        <a:spcAft>
                          <a:spcPts val="0"/>
                        </a:spcAft>
                      </a:pPr>
                      <a:r>
                        <a:rPr lang="en-US" altLang="zh-CN" sz="1400" b="0" kern="100" dirty="0" smtClean="0">
                          <a:latin typeface="Times New Roman"/>
                          <a:ea typeface="宋体"/>
                        </a:rPr>
                        <a:t>2. </a:t>
                      </a:r>
                    </a:p>
                    <a:p>
                      <a:pPr algn="just">
                        <a:spcAft>
                          <a:spcPts val="0"/>
                        </a:spcAft>
                      </a:pPr>
                      <a:r>
                        <a:rPr lang="en-US" altLang="zh-CN" sz="1400" b="0" kern="100" dirty="0" smtClean="0">
                          <a:latin typeface="Times New Roman"/>
                          <a:ea typeface="宋体"/>
                        </a:rPr>
                        <a:t>3. </a:t>
                      </a:r>
                    </a:p>
                    <a:p>
                      <a:pPr algn="just">
                        <a:spcAft>
                          <a:spcPts val="0"/>
                        </a:spcAft>
                      </a:pPr>
                      <a:r>
                        <a:rPr lang="zh-CN" altLang="en-US" sz="1400" b="0" kern="100" dirty="0" smtClean="0">
                          <a:latin typeface="Times New Roman"/>
                          <a:ea typeface="宋体"/>
                        </a:rPr>
                        <a:t>三、结束（结课）</a:t>
                      </a:r>
                      <a:endParaRPr lang="en-US" altLang="zh-CN" sz="1400" b="0" kern="100" dirty="0" smtClean="0">
                        <a:latin typeface="Times New Roman"/>
                        <a:ea typeface="宋体"/>
                      </a:endParaRPr>
                    </a:p>
                    <a:p>
                      <a:pPr algn="just">
                        <a:spcAft>
                          <a:spcPts val="0"/>
                        </a:spcAft>
                      </a:pPr>
                      <a:endParaRPr lang="en-US" altLang="zh-CN" sz="1600" b="0" kern="100" dirty="0" smtClean="0">
                        <a:latin typeface="Times New Roman"/>
                        <a:ea typeface="宋体"/>
                      </a:endParaRPr>
                    </a:p>
                    <a:p>
                      <a:pPr algn="just">
                        <a:spcAft>
                          <a:spcPts val="0"/>
                        </a:spcAft>
                      </a:pPr>
                      <a:r>
                        <a:rPr lang="zh-CN" altLang="en-US" sz="1400" b="0" kern="100" dirty="0" smtClean="0">
                          <a:latin typeface="Times New Roman"/>
                          <a:ea typeface="宋体"/>
                        </a:rPr>
                        <a:t>四、布置作业</a:t>
                      </a:r>
                      <a:endParaRPr lang="en-US" altLang="zh-CN" sz="1400" b="0" kern="100" dirty="0" smtClean="0">
                        <a:latin typeface="Times New Roman"/>
                        <a:ea typeface="宋体"/>
                      </a:endParaRPr>
                    </a:p>
                    <a:p>
                      <a:pPr algn="just">
                        <a:spcAft>
                          <a:spcPts val="0"/>
                        </a:spcAft>
                      </a:pPr>
                      <a:endParaRPr lang="zh-CN" sz="1400" b="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algn="just" defTabSz="914400" rtl="0" eaLnBrk="1" latinLnBrk="0" hangingPunct="1">
                        <a:spcAft>
                          <a:spcPts val="0"/>
                        </a:spcAft>
                      </a:pPr>
                      <a:r>
                        <a:rPr lang="zh-CN" altLang="en-US" sz="1400" b="1" kern="100" dirty="0" smtClean="0">
                          <a:solidFill>
                            <a:srgbClr val="7030A0"/>
                          </a:solidFill>
                          <a:latin typeface="Times New Roman"/>
                          <a:ea typeface="宋体"/>
                          <a:cs typeface="+mn-cs"/>
                        </a:rPr>
                        <a:t>五阶段教学过程</a:t>
                      </a:r>
                      <a:endParaRPr lang="en-US" altLang="zh-CN" sz="1400" b="1" kern="100" dirty="0" smtClean="0">
                        <a:solidFill>
                          <a:srgbClr val="7030A0"/>
                        </a:solidFill>
                        <a:latin typeface="Times New Roman"/>
                        <a:ea typeface="宋体"/>
                        <a:cs typeface="+mn-cs"/>
                      </a:endParaRPr>
                    </a:p>
                    <a:p>
                      <a:r>
                        <a:rPr lang="zh-CN" altLang="en-US" sz="1400" b="0" dirty="0" smtClean="0"/>
                        <a:t>一</a:t>
                      </a:r>
                      <a:r>
                        <a:rPr lang="zh-CN" altLang="en-US" sz="1400" b="0" dirty="0" smtClean="0"/>
                        <a:t>、</a:t>
                      </a:r>
                      <a:r>
                        <a:rPr lang="zh-CN" altLang="en-US" sz="1400" b="0" dirty="0" smtClean="0">
                          <a:solidFill>
                            <a:srgbClr val="FF0000"/>
                          </a:solidFill>
                        </a:rPr>
                        <a:t>组</a:t>
                      </a:r>
                      <a:r>
                        <a:rPr lang="zh-CN" altLang="en-US" sz="1400" b="0" dirty="0" smtClean="0"/>
                        <a:t>织教学</a:t>
                      </a:r>
                      <a:endParaRPr lang="en-US" altLang="zh-CN" sz="1400" b="0" dirty="0" smtClean="0"/>
                    </a:p>
                    <a:p>
                      <a:endParaRPr lang="en-US" altLang="zh-CN" sz="1400" b="0" dirty="0" smtClean="0"/>
                    </a:p>
                    <a:p>
                      <a:r>
                        <a:rPr lang="zh-CN" altLang="en-US" sz="1400" b="0" dirty="0" smtClean="0"/>
                        <a:t>二、</a:t>
                      </a:r>
                      <a:r>
                        <a:rPr lang="zh-CN" altLang="en-US" sz="1400" b="0" dirty="0" smtClean="0">
                          <a:solidFill>
                            <a:srgbClr val="FF0000"/>
                          </a:solidFill>
                        </a:rPr>
                        <a:t>复</a:t>
                      </a:r>
                      <a:r>
                        <a:rPr lang="zh-CN" altLang="en-US" sz="1400" b="0" dirty="0" smtClean="0"/>
                        <a:t>习旧知</a:t>
                      </a:r>
                      <a:endParaRPr lang="en-US" altLang="zh-CN" sz="1400" b="0" dirty="0" smtClean="0"/>
                    </a:p>
                    <a:p>
                      <a:endParaRPr lang="en-US" altLang="zh-CN" sz="1400" b="0" dirty="0" smtClean="0"/>
                    </a:p>
                    <a:p>
                      <a:r>
                        <a:rPr lang="zh-CN" altLang="en-US" sz="1400" b="0" dirty="0" smtClean="0"/>
                        <a:t>三、</a:t>
                      </a:r>
                      <a:r>
                        <a:rPr lang="zh-CN" altLang="en-US" sz="1400" b="0" dirty="0" smtClean="0">
                          <a:solidFill>
                            <a:srgbClr val="FF0000"/>
                          </a:solidFill>
                        </a:rPr>
                        <a:t>新</a:t>
                      </a:r>
                      <a:r>
                        <a:rPr lang="zh-CN" altLang="en-US" sz="1400" b="0" dirty="0" smtClean="0"/>
                        <a:t>课讲授</a:t>
                      </a:r>
                      <a:endParaRPr lang="en-US" altLang="zh-CN" sz="1400" b="0" dirty="0" smtClean="0"/>
                    </a:p>
                    <a:p>
                      <a:endParaRPr lang="en-US" altLang="zh-CN" sz="1400" b="0" dirty="0" smtClean="0"/>
                    </a:p>
                    <a:p>
                      <a:r>
                        <a:rPr lang="zh-CN" altLang="en-US" sz="1400" b="0" dirty="0" smtClean="0"/>
                        <a:t>四、</a:t>
                      </a:r>
                      <a:r>
                        <a:rPr lang="zh-CN" altLang="en-US" sz="1400" b="0" dirty="0" smtClean="0">
                          <a:solidFill>
                            <a:srgbClr val="FF0000"/>
                          </a:solidFill>
                        </a:rPr>
                        <a:t>复</a:t>
                      </a:r>
                      <a:r>
                        <a:rPr lang="zh-CN" altLang="en-US" sz="1400" b="0" dirty="0" smtClean="0"/>
                        <a:t>习巩固</a:t>
                      </a:r>
                      <a:endParaRPr lang="en-US" altLang="zh-CN" sz="1400" b="0" dirty="0" smtClean="0"/>
                    </a:p>
                    <a:p>
                      <a:endParaRPr lang="en-US" altLang="zh-CN" sz="1400" b="0" dirty="0" smtClean="0"/>
                    </a:p>
                    <a:p>
                      <a:r>
                        <a:rPr lang="zh-CN" altLang="en-US" sz="1400" b="0" dirty="0" smtClean="0"/>
                        <a:t>五、</a:t>
                      </a:r>
                      <a:r>
                        <a:rPr lang="zh-CN" altLang="en-US" sz="1400" b="0" dirty="0" smtClean="0">
                          <a:solidFill>
                            <a:srgbClr val="FF0000"/>
                          </a:solidFill>
                        </a:rPr>
                        <a:t>布</a:t>
                      </a:r>
                      <a:r>
                        <a:rPr lang="zh-CN" altLang="en-US" sz="1400" b="0" dirty="0" smtClean="0"/>
                        <a:t>置作业</a:t>
                      </a:r>
                      <a:endParaRPr lang="zh-CN" altLang="en-US" sz="14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zh-CN" altLang="en-US"/>
                    </a:p>
                  </a:txBody>
                  <a:tcPr/>
                </a:tc>
                <a:tc hMerge="1">
                  <a:txBody>
                    <a:bodyPr/>
                    <a:lstStyle/>
                    <a:p>
                      <a:endParaRPr lang="zh-CN" altLang="en-US"/>
                    </a:p>
                  </a:txBody>
                  <a:tcPr/>
                </a:tc>
              </a:tr>
              <a:tr h="681996">
                <a:tc>
                  <a:txBody>
                    <a:bodyPr/>
                    <a:lstStyle/>
                    <a:p>
                      <a:pPr algn="just">
                        <a:spcAft>
                          <a:spcPts val="0"/>
                        </a:spcAft>
                      </a:pPr>
                      <a:r>
                        <a:rPr lang="zh-CN" altLang="en-US" sz="1600" b="1" kern="100" dirty="0" smtClean="0">
                          <a:latin typeface="Times New Roman"/>
                          <a:ea typeface="宋体"/>
                        </a:rPr>
                        <a:t>说明</a:t>
                      </a:r>
                      <a:endParaRPr lang="en-US" altLang="zh-CN" sz="1600" b="1" kern="100" dirty="0" smtClean="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342900" indent="-342900" algn="just">
                        <a:spcAft>
                          <a:spcPts val="0"/>
                        </a:spcAft>
                        <a:buAutoNum type="arabicPeriod"/>
                      </a:pPr>
                      <a:r>
                        <a:rPr lang="zh-CN" altLang="en-US" sz="1400" b="1" kern="100" dirty="0" smtClean="0">
                          <a:solidFill>
                            <a:schemeClr val="tx1"/>
                          </a:solidFill>
                          <a:latin typeface="楷体" pitchFamily="49" charset="-122"/>
                          <a:ea typeface="楷体" pitchFamily="49" charset="-122"/>
                        </a:rPr>
                        <a:t>备一节公开课或一节课时，</a:t>
                      </a:r>
                      <a:r>
                        <a:rPr lang="zh-CN" altLang="en-US" sz="1400" b="1" kern="100" dirty="0" smtClean="0">
                          <a:solidFill>
                            <a:srgbClr val="FF0000"/>
                          </a:solidFill>
                          <a:latin typeface="楷体" pitchFamily="49" charset="-122"/>
                          <a:ea typeface="楷体" pitchFamily="49" charset="-122"/>
                        </a:rPr>
                        <a:t>课程名称、使用教材、教师姓名、上课班级、上课地点</a:t>
                      </a:r>
                      <a:r>
                        <a:rPr lang="zh-CN" altLang="en-US" sz="1400" b="1" kern="100" dirty="0" smtClean="0">
                          <a:solidFill>
                            <a:schemeClr val="tx1"/>
                          </a:solidFill>
                          <a:latin typeface="楷体" pitchFamily="49" charset="-122"/>
                          <a:ea typeface="楷体" pitchFamily="49" charset="-122"/>
                        </a:rPr>
                        <a:t>等信息需完整填写；如作为一门课的教案，只需在封面注明一次上述信息即可，不必每节课都有上述信息。</a:t>
                      </a:r>
                      <a:endParaRPr lang="en-US" altLang="zh-CN" sz="1400" b="1" kern="100" dirty="0" smtClean="0">
                        <a:solidFill>
                          <a:schemeClr val="tx1"/>
                        </a:solidFill>
                        <a:latin typeface="楷体" pitchFamily="49" charset="-122"/>
                        <a:ea typeface="楷体" pitchFamily="49" charset="-122"/>
                      </a:endParaRPr>
                    </a:p>
                    <a:p>
                      <a:pPr marL="342900" indent="-342900" algn="just">
                        <a:spcAft>
                          <a:spcPts val="0"/>
                        </a:spcAft>
                        <a:buNone/>
                      </a:pPr>
                      <a:r>
                        <a:rPr lang="en-US" altLang="zh-CN" sz="1400" b="1" kern="100" dirty="0" smtClean="0">
                          <a:solidFill>
                            <a:schemeClr val="tx1"/>
                          </a:solidFill>
                          <a:latin typeface="楷体" pitchFamily="49" charset="-122"/>
                          <a:ea typeface="楷体" pitchFamily="49" charset="-122"/>
                        </a:rPr>
                        <a:t>2. </a:t>
                      </a:r>
                      <a:r>
                        <a:rPr lang="en-US" altLang="zh-CN" sz="1400" b="1" kern="100" baseline="0" dirty="0" smtClean="0">
                          <a:solidFill>
                            <a:schemeClr val="tx1"/>
                          </a:solidFill>
                          <a:latin typeface="楷体" pitchFamily="49" charset="-122"/>
                          <a:ea typeface="楷体" pitchFamily="49" charset="-122"/>
                        </a:rPr>
                        <a:t> </a:t>
                      </a:r>
                      <a:r>
                        <a:rPr lang="zh-CN" altLang="en-US" sz="1400" b="1" kern="100" baseline="0" dirty="0" smtClean="0">
                          <a:solidFill>
                            <a:schemeClr val="tx1"/>
                          </a:solidFill>
                          <a:latin typeface="楷体" pitchFamily="49" charset="-122"/>
                          <a:ea typeface="楷体" pitchFamily="49" charset="-122"/>
                        </a:rPr>
                        <a:t>教师在编写教案时，可参考</a:t>
                      </a:r>
                      <a:r>
                        <a:rPr lang="zh-CN" altLang="en-US" sz="1400" b="1" kern="100" dirty="0" smtClean="0">
                          <a:solidFill>
                            <a:schemeClr val="tx1"/>
                          </a:solidFill>
                          <a:latin typeface="楷体" pitchFamily="49" charset="-122"/>
                          <a:ea typeface="楷体" pitchFamily="49" charset="-122"/>
                        </a:rPr>
                        <a:t>四</a:t>
                      </a:r>
                      <a:r>
                        <a:rPr lang="zh-CN" altLang="en-US" sz="1400" b="1" kern="100" dirty="0" smtClean="0">
                          <a:solidFill>
                            <a:schemeClr val="tx1"/>
                          </a:solidFill>
                          <a:latin typeface="楷体" pitchFamily="49" charset="-122"/>
                          <a:ea typeface="楷体" pitchFamily="49" charset="-122"/>
                        </a:rPr>
                        <a:t>阶段或五阶段教学</a:t>
                      </a:r>
                      <a:r>
                        <a:rPr lang="zh-CN" altLang="en-US" sz="1400" b="1" kern="100" dirty="0" smtClean="0">
                          <a:solidFill>
                            <a:schemeClr val="tx1"/>
                          </a:solidFill>
                          <a:latin typeface="楷体" pitchFamily="49" charset="-122"/>
                          <a:ea typeface="楷体" pitchFamily="49" charset="-122"/>
                        </a:rPr>
                        <a:t>过程的基本流程要素，也可根据</a:t>
                      </a:r>
                      <a:r>
                        <a:rPr lang="zh-CN" altLang="en-US" sz="1400" b="1" kern="100" dirty="0" smtClean="0">
                          <a:solidFill>
                            <a:schemeClr val="tx1"/>
                          </a:solidFill>
                          <a:latin typeface="楷体" pitchFamily="49" charset="-122"/>
                          <a:ea typeface="楷体" pitchFamily="49" charset="-122"/>
                        </a:rPr>
                        <a:t>教学内容有所调整和</a:t>
                      </a:r>
                      <a:r>
                        <a:rPr lang="zh-CN" altLang="en-US" sz="1400" b="1" kern="100" dirty="0" smtClean="0">
                          <a:solidFill>
                            <a:schemeClr val="tx1"/>
                          </a:solidFill>
                          <a:latin typeface="楷体" pitchFamily="49" charset="-122"/>
                          <a:ea typeface="楷体" pitchFamily="49" charset="-122"/>
                        </a:rPr>
                        <a:t>侧重。</a:t>
                      </a:r>
                      <a:endParaRPr lang="zh-CN" sz="1400" b="1" kern="100" dirty="0">
                        <a:solidFill>
                          <a:schemeClr val="tx1"/>
                        </a:solidFill>
                        <a:latin typeface="楷体" pitchFamily="49" charset="-122"/>
                        <a:ea typeface="楷体"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sz="14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467544" y="1988840"/>
          <a:ext cx="7704856" cy="1371600"/>
        </p:xfrm>
        <a:graphic>
          <a:graphicData uri="http://schemas.openxmlformats.org/drawingml/2006/table">
            <a:tbl>
              <a:tblPr/>
              <a:tblGrid>
                <a:gridCol w="1512168"/>
                <a:gridCol w="6192688"/>
              </a:tblGrid>
              <a:tr h="1080120">
                <a:tc>
                  <a:txBody>
                    <a:bodyPr/>
                    <a:lstStyle/>
                    <a:p>
                      <a:pPr algn="ctr">
                        <a:spcAft>
                          <a:spcPts val="0"/>
                        </a:spcAft>
                      </a:pPr>
                      <a:r>
                        <a:rPr lang="zh-CN" sz="2000" b="1" kern="100" dirty="0">
                          <a:latin typeface="Calibri"/>
                          <a:ea typeface="仿宋_GB2312"/>
                          <a:cs typeface="Times New Roman"/>
                        </a:rPr>
                        <a:t>教学目标</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000" b="1" kern="100" dirty="0">
                          <a:latin typeface="Calibri"/>
                          <a:ea typeface="仿宋_GB2312"/>
                          <a:cs typeface="Times New Roman"/>
                        </a:rPr>
                        <a:t>知识目标：</a:t>
                      </a:r>
                      <a:r>
                        <a:rPr lang="zh-CN" sz="2000" kern="100" dirty="0">
                          <a:latin typeface="Calibri"/>
                          <a:ea typeface="仿宋_GB2312"/>
                          <a:cs typeface="Times New Roman"/>
                        </a:rPr>
                        <a:t>了解合同法的概述、订立和效力</a:t>
                      </a:r>
                      <a:endParaRPr lang="zh-CN" sz="2000" kern="100" dirty="0">
                        <a:latin typeface="Calibri"/>
                        <a:ea typeface="宋体"/>
                        <a:cs typeface="Times New Roman"/>
                      </a:endParaRPr>
                    </a:p>
                    <a:p>
                      <a:pPr algn="l">
                        <a:lnSpc>
                          <a:spcPct val="150000"/>
                        </a:lnSpc>
                        <a:spcAft>
                          <a:spcPts val="0"/>
                        </a:spcAft>
                      </a:pPr>
                      <a:r>
                        <a:rPr lang="zh-CN" sz="2000" b="1" kern="100" dirty="0">
                          <a:latin typeface="Calibri"/>
                          <a:ea typeface="仿宋_GB2312"/>
                          <a:cs typeface="Times New Roman"/>
                        </a:rPr>
                        <a:t>能力目标：</a:t>
                      </a:r>
                      <a:r>
                        <a:rPr lang="zh-CN" sz="2000" kern="100" dirty="0">
                          <a:latin typeface="Calibri"/>
                          <a:ea typeface="仿宋_GB2312"/>
                          <a:cs typeface="Times New Roman"/>
                        </a:rPr>
                        <a:t>能正确订立较为简单的合同。</a:t>
                      </a:r>
                      <a:endParaRPr lang="zh-CN" sz="2000" kern="100" dirty="0">
                        <a:latin typeface="Calibri"/>
                        <a:ea typeface="宋体"/>
                        <a:cs typeface="Times New Roman"/>
                      </a:endParaRPr>
                    </a:p>
                    <a:p>
                      <a:pPr algn="l">
                        <a:lnSpc>
                          <a:spcPct val="150000"/>
                        </a:lnSpc>
                        <a:spcAft>
                          <a:spcPts val="0"/>
                        </a:spcAft>
                      </a:pPr>
                      <a:r>
                        <a:rPr lang="zh-CN" sz="2000" b="1" kern="100" dirty="0">
                          <a:latin typeface="Calibri"/>
                          <a:ea typeface="仿宋_GB2312"/>
                          <a:cs typeface="Times New Roman"/>
                        </a:rPr>
                        <a:t>情感目标：</a:t>
                      </a:r>
                      <a:r>
                        <a:rPr lang="zh-CN" sz="2000" kern="100" dirty="0">
                          <a:latin typeface="Calibri"/>
                          <a:ea typeface="仿宋_GB2312"/>
                          <a:cs typeface="Times New Roman"/>
                        </a:rPr>
                        <a:t>让学生产生对《合同法》学习的积极性。</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标题 1"/>
          <p:cNvSpPr txBox="1">
            <a:spLocks/>
          </p:cNvSpPr>
          <p:nvPr/>
        </p:nvSpPr>
        <p:spPr>
          <a:xfrm>
            <a:off x="467544" y="62068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1" i="0" u="none" strike="noStrike" kern="1200" cap="none" spc="0" normalizeH="0" baseline="0" noProof="0" dirty="0" smtClean="0">
                <a:ln>
                  <a:noFill/>
                </a:ln>
                <a:solidFill>
                  <a:srgbClr val="FF0000"/>
                </a:solidFill>
                <a:effectLst/>
                <a:uLnTx/>
                <a:uFillTx/>
                <a:latin typeface="+mj-lt"/>
                <a:ea typeface="+mj-ea"/>
                <a:cs typeface="+mj-cs"/>
              </a:rPr>
              <a:t>练习：</a:t>
            </a:r>
            <a:r>
              <a:rPr kumimoji="0" lang="zh-CN" altLang="en-US" sz="4400" b="1" i="0" u="none" strike="noStrike" kern="1200" cap="none" spc="0" normalizeH="0" baseline="0" noProof="0" dirty="0" smtClean="0">
                <a:ln>
                  <a:noFill/>
                </a:ln>
                <a:solidFill>
                  <a:srgbClr val="002060"/>
                </a:solidFill>
                <a:effectLst/>
                <a:uLnTx/>
                <a:uFillTx/>
                <a:latin typeface="+mj-lt"/>
                <a:ea typeface="+mj-ea"/>
                <a:cs typeface="+mj-cs"/>
              </a:rPr>
              <a:t>以下教学目标存在哪些问题？</a:t>
            </a:r>
            <a:endParaRPr kumimoji="0" lang="zh-CN" altLang="en-US" sz="4400" b="1" i="0" u="none" strike="noStrike" kern="1200" cap="none" spc="0" normalizeH="0" baseline="0" noProof="0" dirty="0">
              <a:ln>
                <a:noFill/>
              </a:ln>
              <a:solidFill>
                <a:srgbClr val="002060"/>
              </a:solidFill>
              <a:effectLst/>
              <a:uLnTx/>
              <a:uFillTx/>
              <a:latin typeface="+mj-lt"/>
              <a:ea typeface="+mj-ea"/>
              <a:cs typeface="+mj-cs"/>
            </a:endParaRPr>
          </a:p>
        </p:txBody>
      </p:sp>
      <p:graphicFrame>
        <p:nvGraphicFramePr>
          <p:cNvPr id="6" name="表格 5"/>
          <p:cNvGraphicFramePr>
            <a:graphicFrameLocks noGrp="1"/>
          </p:cNvGraphicFramePr>
          <p:nvPr/>
        </p:nvGraphicFramePr>
        <p:xfrm>
          <a:off x="539552" y="3717032"/>
          <a:ext cx="7632848" cy="2438400"/>
        </p:xfrm>
        <a:graphic>
          <a:graphicData uri="http://schemas.openxmlformats.org/drawingml/2006/table">
            <a:tbl>
              <a:tblPr/>
              <a:tblGrid>
                <a:gridCol w="1440160"/>
                <a:gridCol w="6192688"/>
              </a:tblGrid>
              <a:tr h="2376264">
                <a:tc>
                  <a:txBody>
                    <a:bodyPr/>
                    <a:lstStyle/>
                    <a:p>
                      <a:pPr algn="ctr">
                        <a:spcAft>
                          <a:spcPts val="0"/>
                        </a:spcAft>
                      </a:pPr>
                      <a:r>
                        <a:rPr lang="zh-CN" sz="2000" b="1" kern="100" dirty="0">
                          <a:latin typeface="Calibri"/>
                          <a:ea typeface="仿宋_GB2312"/>
                          <a:cs typeface="Times New Roman"/>
                        </a:rPr>
                        <a:t>教学目标</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a:latin typeface="+mn-ea"/>
                          <a:ea typeface="+mn-ea"/>
                          <a:cs typeface="Times New Roman"/>
                        </a:rPr>
                        <a:t>知识目标：</a:t>
                      </a:r>
                      <a:r>
                        <a:rPr lang="zh-CN" sz="2000" b="0" kern="100" dirty="0">
                          <a:latin typeface="+mn-ea"/>
                          <a:ea typeface="+mn-ea"/>
                          <a:cs typeface="Times New Roman"/>
                        </a:rPr>
                        <a:t>掌握天棚工程装饰工艺与材料，如：抹灰，刮腻子等掌握计算步骤，准确计算工程量，使误差在百分之</a:t>
                      </a:r>
                      <a:r>
                        <a:rPr lang="en-US" sz="2000" b="0" kern="100" dirty="0">
                          <a:latin typeface="+mn-ea"/>
                          <a:ea typeface="+mn-ea"/>
                          <a:cs typeface="Times New Roman"/>
                        </a:rPr>
                        <a:t>1</a:t>
                      </a:r>
                      <a:r>
                        <a:rPr lang="zh-CN" sz="2000" b="0" kern="100" dirty="0">
                          <a:latin typeface="+mn-ea"/>
                          <a:ea typeface="+mn-ea"/>
                          <a:cs typeface="Times New Roman"/>
                        </a:rPr>
                        <a:t>到百分之</a:t>
                      </a:r>
                      <a:r>
                        <a:rPr lang="en-US" sz="2000" b="0" kern="100" dirty="0">
                          <a:latin typeface="+mn-ea"/>
                          <a:ea typeface="+mn-ea"/>
                          <a:cs typeface="Times New Roman"/>
                        </a:rPr>
                        <a:t>5</a:t>
                      </a:r>
                      <a:r>
                        <a:rPr lang="zh-CN" sz="2000" b="0" kern="100" dirty="0">
                          <a:latin typeface="+mn-ea"/>
                          <a:ea typeface="+mn-ea"/>
                          <a:cs typeface="Times New Roman"/>
                        </a:rPr>
                        <a:t>以内，独立组价，换算定额。</a:t>
                      </a:r>
                    </a:p>
                    <a:p>
                      <a:pPr algn="l">
                        <a:spcAft>
                          <a:spcPts val="0"/>
                        </a:spcAft>
                      </a:pPr>
                      <a:r>
                        <a:rPr lang="zh-CN" sz="2000" b="1" kern="100" dirty="0">
                          <a:latin typeface="+mn-ea"/>
                          <a:ea typeface="+mn-ea"/>
                          <a:cs typeface="Times New Roman"/>
                        </a:rPr>
                        <a:t>能力目标：</a:t>
                      </a:r>
                      <a:r>
                        <a:rPr lang="zh-CN" sz="2000" b="0" kern="100" dirty="0">
                          <a:latin typeface="+mn-ea"/>
                          <a:ea typeface="+mn-ea"/>
                          <a:cs typeface="Times New Roman"/>
                        </a:rPr>
                        <a:t>使学生能达到识别图纸中一般天棚与跌级天棚工程，独立进行算量。能够快速进行该项目的清单编制，并写出配套的项目特征</a:t>
                      </a:r>
                    </a:p>
                    <a:p>
                      <a:pPr algn="l">
                        <a:spcAft>
                          <a:spcPts val="0"/>
                        </a:spcAft>
                      </a:pPr>
                      <a:r>
                        <a:rPr lang="zh-CN" sz="2000" b="1" kern="100" dirty="0">
                          <a:latin typeface="+mn-ea"/>
                          <a:ea typeface="+mn-ea"/>
                          <a:cs typeface="Times New Roman"/>
                        </a:rPr>
                        <a:t>素质目标：</a:t>
                      </a:r>
                      <a:r>
                        <a:rPr lang="zh-CN" sz="2000" b="0" kern="100" dirty="0">
                          <a:latin typeface="+mn-ea"/>
                          <a:ea typeface="+mn-ea"/>
                          <a:cs typeface="Times New Roman"/>
                        </a:rPr>
                        <a:t>通过学习使学生增长见识，增强对图纸的熟悉度，激发学生对建筑的兴趣。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1331640" y="274638"/>
            <a:ext cx="6912768" cy="1143000"/>
          </a:xfrm>
          <a:solidFill>
            <a:srgbClr val="FFFF00"/>
          </a:solidFill>
        </p:spPr>
        <p:txBody>
          <a:bodyPr/>
          <a:lstStyle/>
          <a:p>
            <a:r>
              <a:rPr lang="en-US" altLang="zh-CN" b="1" dirty="0" smtClean="0">
                <a:solidFill>
                  <a:srgbClr val="FF0000"/>
                </a:solidFill>
              </a:rPr>
              <a:t>4. </a:t>
            </a:r>
            <a:r>
              <a:rPr lang="zh-CN" altLang="en-US" b="1" dirty="0" smtClean="0">
                <a:solidFill>
                  <a:srgbClr val="FF0000"/>
                </a:solidFill>
              </a:rPr>
              <a:t>教学重点和教学难点</a:t>
            </a:r>
            <a:endParaRPr lang="zh-CN" altLang="en-US" b="1" dirty="0">
              <a:solidFill>
                <a:srgbClr val="FF0000"/>
              </a:solidFill>
            </a:endParaRPr>
          </a:p>
        </p:txBody>
      </p:sp>
      <p:sp>
        <p:nvSpPr>
          <p:cNvPr id="3" name="内容占位符 2"/>
          <p:cNvSpPr>
            <a:spLocks noGrp="1"/>
          </p:cNvSpPr>
          <p:nvPr>
            <p:ph idx="1"/>
          </p:nvPr>
        </p:nvSpPr>
        <p:spPr>
          <a:xfrm>
            <a:off x="457200" y="2636912"/>
            <a:ext cx="7499176" cy="3489251"/>
          </a:xfrm>
        </p:spPr>
        <p:txBody>
          <a:bodyPr>
            <a:normAutofit/>
          </a:bodyPr>
          <a:lstStyle/>
          <a:p>
            <a:pPr>
              <a:lnSpc>
                <a:spcPct val="150000"/>
              </a:lnSpc>
            </a:pPr>
            <a:r>
              <a:rPr lang="zh-CN" altLang="zh-CN" sz="2800" b="1" dirty="0" smtClean="0">
                <a:solidFill>
                  <a:srgbClr val="FF0000"/>
                </a:solidFill>
              </a:rPr>
              <a:t>教学重点</a:t>
            </a:r>
            <a:r>
              <a:rPr lang="zh-CN" altLang="zh-CN" sz="2800" b="1" dirty="0" smtClean="0"/>
              <a:t>是一节课或一个</a:t>
            </a:r>
            <a:r>
              <a:rPr lang="zh-CN" altLang="en-US" sz="2800" b="1" dirty="0" smtClean="0"/>
              <a:t>课题</a:t>
            </a:r>
            <a:r>
              <a:rPr lang="zh-CN" altLang="zh-CN" sz="2800" b="1" dirty="0" smtClean="0"/>
              <a:t>必须解决的最基本、最重要的关键性问题 </a:t>
            </a:r>
            <a:r>
              <a:rPr lang="zh-CN" altLang="en-US" sz="2800" b="1" dirty="0" smtClean="0"/>
              <a:t>。</a:t>
            </a:r>
            <a:endParaRPr lang="en-US" altLang="zh-CN" sz="2800" b="1" dirty="0" smtClean="0"/>
          </a:p>
          <a:p>
            <a:pPr>
              <a:lnSpc>
                <a:spcPct val="150000"/>
              </a:lnSpc>
            </a:pPr>
            <a:r>
              <a:rPr lang="zh-CN" altLang="zh-CN" sz="2800" b="1" dirty="0" smtClean="0">
                <a:solidFill>
                  <a:srgbClr val="FF0000"/>
                </a:solidFill>
              </a:rPr>
              <a:t>教学难点</a:t>
            </a:r>
            <a:r>
              <a:rPr lang="zh-CN" altLang="zh-CN" sz="2800" b="1" dirty="0" smtClean="0"/>
              <a:t>是学生学习中易产生的困难和存在的障碍。</a:t>
            </a:r>
            <a:endParaRPr lang="zh-CN" alt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395536" y="1412776"/>
            <a:ext cx="8229600" cy="1143000"/>
          </a:xfrm>
        </p:spPr>
        <p:txBody>
          <a:bodyPr/>
          <a:lstStyle/>
          <a:p>
            <a:r>
              <a:rPr lang="zh-CN" altLang="en-US" b="1" dirty="0" smtClean="0"/>
              <a:t>教案无教学重点和教学难点</a:t>
            </a:r>
            <a:endParaRPr lang="zh-CN" altLang="en-US" b="1" dirty="0"/>
          </a:p>
        </p:txBody>
      </p:sp>
      <p:graphicFrame>
        <p:nvGraphicFramePr>
          <p:cNvPr id="9" name="表格 8"/>
          <p:cNvGraphicFramePr>
            <a:graphicFrameLocks noGrp="1"/>
          </p:cNvGraphicFramePr>
          <p:nvPr/>
        </p:nvGraphicFramePr>
        <p:xfrm>
          <a:off x="1115616" y="3068960"/>
          <a:ext cx="6119366" cy="609600"/>
        </p:xfrm>
        <a:graphic>
          <a:graphicData uri="http://schemas.openxmlformats.org/drawingml/2006/table">
            <a:tbl>
              <a:tblPr/>
              <a:tblGrid>
                <a:gridCol w="1224136"/>
                <a:gridCol w="4895230"/>
              </a:tblGrid>
              <a:tr h="465584">
                <a:tc>
                  <a:txBody>
                    <a:bodyPr/>
                    <a:lstStyle/>
                    <a:p>
                      <a:pPr algn="just">
                        <a:spcAft>
                          <a:spcPts val="0"/>
                        </a:spcAft>
                      </a:pPr>
                      <a:r>
                        <a:rPr lang="zh-CN" sz="2000" b="1" kern="100" dirty="0">
                          <a:solidFill>
                            <a:srgbClr val="FF0000"/>
                          </a:solidFill>
                          <a:latin typeface="Calibri"/>
                          <a:ea typeface="仿宋_GB2312"/>
                          <a:cs typeface="Times New Roman"/>
                        </a:rPr>
                        <a:t>教</a:t>
                      </a:r>
                      <a:r>
                        <a:rPr lang="zh-CN" sz="2000" b="1" kern="100" dirty="0" smtClean="0">
                          <a:solidFill>
                            <a:srgbClr val="FF0000"/>
                          </a:solidFill>
                          <a:latin typeface="Calibri"/>
                          <a:ea typeface="仿宋_GB2312"/>
                          <a:cs typeface="Times New Roman"/>
                        </a:rPr>
                        <a:t>学重</a:t>
                      </a:r>
                      <a:r>
                        <a:rPr lang="zh-CN" sz="2000" b="1" kern="100" dirty="0">
                          <a:solidFill>
                            <a:srgbClr val="FF0000"/>
                          </a:solidFill>
                          <a:latin typeface="Calibri"/>
                          <a:ea typeface="仿宋_GB2312"/>
                          <a:cs typeface="Times New Roman"/>
                        </a:rPr>
                        <a:t>点</a:t>
                      </a:r>
                      <a:endParaRPr lang="zh-CN" sz="2000" b="1" kern="100" dirty="0">
                        <a:solidFill>
                          <a:srgbClr val="FF0000"/>
                        </a:solidFill>
                        <a:latin typeface="Calibri"/>
                        <a:ea typeface="宋体"/>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endParaRPr lang="en-US" sz="2000" b="1" kern="100" dirty="0">
                        <a:latin typeface="Calibri"/>
                        <a:ea typeface="宋体"/>
                        <a:cs typeface="Times New Roman"/>
                      </a:endParaRPr>
                    </a:p>
                    <a:p>
                      <a:pPr algn="ctr">
                        <a:spcAft>
                          <a:spcPts val="0"/>
                        </a:spcAft>
                      </a:pPr>
                      <a:r>
                        <a:rPr lang="zh-CN" sz="2000" b="1" kern="100" dirty="0">
                          <a:latin typeface="Calibri"/>
                          <a:ea typeface="宋体"/>
                          <a:cs typeface="Times New Roman"/>
                        </a:rPr>
                        <a:t>各类特色米的生产工艺流程</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教学重点和难点的表述不准确</a:t>
            </a:r>
            <a:endParaRPr lang="zh-CN" altLang="en-US" b="1" dirty="0"/>
          </a:p>
        </p:txBody>
      </p:sp>
      <p:graphicFrame>
        <p:nvGraphicFramePr>
          <p:cNvPr id="6" name="内容占位符 5"/>
          <p:cNvGraphicFramePr>
            <a:graphicFrameLocks noGrp="1"/>
          </p:cNvGraphicFramePr>
          <p:nvPr>
            <p:ph idx="1"/>
          </p:nvPr>
        </p:nvGraphicFramePr>
        <p:xfrm>
          <a:off x="971600" y="1772816"/>
          <a:ext cx="7128792" cy="4448247"/>
        </p:xfrm>
        <a:graphic>
          <a:graphicData uri="http://schemas.openxmlformats.org/drawingml/2006/table">
            <a:tbl>
              <a:tblPr/>
              <a:tblGrid>
                <a:gridCol w="1449476"/>
                <a:gridCol w="2271566"/>
                <a:gridCol w="1249962"/>
                <a:gridCol w="2157788"/>
              </a:tblGrid>
              <a:tr h="918102">
                <a:tc>
                  <a:txBody>
                    <a:bodyPr/>
                    <a:lstStyle/>
                    <a:p>
                      <a:pPr algn="ctr">
                        <a:spcAft>
                          <a:spcPts val="0"/>
                        </a:spcAft>
                      </a:pPr>
                      <a:r>
                        <a:rPr lang="zh-CN" sz="2000" b="1" kern="100" dirty="0">
                          <a:latin typeface="Calibri"/>
                          <a:ea typeface="仿宋_GB2312"/>
                          <a:cs typeface="Times New Roman"/>
                        </a:rPr>
                        <a:t>教学课题</a:t>
                      </a:r>
                      <a:endParaRPr lang="zh-CN" sz="2000" kern="100" dirty="0">
                        <a:latin typeface="Calibri"/>
                        <a:ea typeface="宋体"/>
                        <a:cs typeface="Times New Roman"/>
                      </a:endParaRPr>
                    </a:p>
                    <a:p>
                      <a:pPr algn="ctr">
                        <a:spcAft>
                          <a:spcPts val="0"/>
                        </a:spcAft>
                      </a:pPr>
                      <a:r>
                        <a:rPr lang="zh-CN" sz="2000" b="1" kern="100" dirty="0">
                          <a:latin typeface="Calibri"/>
                          <a:ea typeface="仿宋_GB2312"/>
                          <a:cs typeface="Times New Roman"/>
                        </a:rPr>
                        <a:t>（教学内容）</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endParaRPr lang="en-US" altLang="zh-CN" sz="2000" kern="100" dirty="0" smtClean="0">
                        <a:latin typeface="Calibri"/>
                        <a:ea typeface="仿宋_GB2312"/>
                        <a:cs typeface="Times New Roman"/>
                      </a:endParaRPr>
                    </a:p>
                    <a:p>
                      <a:pPr algn="ctr">
                        <a:spcAft>
                          <a:spcPts val="0"/>
                        </a:spcAft>
                      </a:pPr>
                      <a:r>
                        <a:rPr lang="zh-CN" sz="2000" kern="100" dirty="0" smtClean="0">
                          <a:latin typeface="Calibri"/>
                          <a:ea typeface="仿宋_GB2312"/>
                          <a:cs typeface="Times New Roman"/>
                        </a:rPr>
                        <a:t>方</a:t>
                      </a:r>
                      <a:r>
                        <a:rPr lang="zh-CN" sz="2000" kern="100" dirty="0">
                          <a:latin typeface="Calibri"/>
                          <a:ea typeface="仿宋_GB2312"/>
                          <a:cs typeface="Times New Roman"/>
                        </a:rPr>
                        <a:t>便面中粗脂肪含量的测定</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967361">
                <a:tc>
                  <a:txBody>
                    <a:bodyPr/>
                    <a:lstStyle/>
                    <a:p>
                      <a:pPr algn="ctr">
                        <a:spcAft>
                          <a:spcPts val="0"/>
                        </a:spcAft>
                      </a:pPr>
                      <a:r>
                        <a:rPr lang="zh-CN" sz="2000" b="1" kern="100" dirty="0">
                          <a:latin typeface="Calibri"/>
                          <a:ea typeface="仿宋_GB2312"/>
                          <a:cs typeface="Times New Roman"/>
                        </a:rPr>
                        <a:t>教学目标</a:t>
                      </a:r>
                      <a:endParaRPr lang="zh-CN" sz="20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zh-CN" sz="2000" b="1" kern="100" dirty="0">
                          <a:latin typeface="Calibri"/>
                          <a:ea typeface="仿宋_GB2312"/>
                          <a:cs typeface="Times New Roman"/>
                        </a:rPr>
                        <a:t>知识目标：</a:t>
                      </a:r>
                      <a:r>
                        <a:rPr lang="en-US" sz="2000" kern="100" dirty="0">
                          <a:latin typeface="仿宋_GB2312"/>
                          <a:ea typeface="宋体"/>
                          <a:cs typeface="Times New Roman"/>
                        </a:rPr>
                        <a:t>1</a:t>
                      </a:r>
                      <a:r>
                        <a:rPr lang="zh-CN" sz="2000" kern="100" dirty="0">
                          <a:latin typeface="Calibri"/>
                          <a:ea typeface="仿宋_GB2312"/>
                          <a:cs typeface="Times New Roman"/>
                        </a:rPr>
                        <a:t>、了解食品中脂类的分类、作用及测定意义</a:t>
                      </a:r>
                      <a:endParaRPr lang="zh-CN" sz="2000" kern="100" dirty="0">
                        <a:latin typeface="Calibri"/>
                        <a:ea typeface="宋体"/>
                        <a:cs typeface="Times New Roman"/>
                      </a:endParaRPr>
                    </a:p>
                    <a:p>
                      <a:pPr algn="l">
                        <a:spcAft>
                          <a:spcPts val="0"/>
                        </a:spcAft>
                      </a:pPr>
                      <a:r>
                        <a:rPr lang="en-US" sz="2000" kern="100" dirty="0">
                          <a:latin typeface="仿宋_GB2312"/>
                          <a:ea typeface="宋体"/>
                          <a:cs typeface="Times New Roman"/>
                        </a:rPr>
                        <a:t>           2</a:t>
                      </a:r>
                      <a:r>
                        <a:rPr lang="zh-CN" sz="2000" kern="100" dirty="0">
                          <a:latin typeface="Calibri"/>
                          <a:ea typeface="仿宋_GB2312"/>
                          <a:cs typeface="Times New Roman"/>
                        </a:rPr>
                        <a:t>、掌握索氏抽提法测定粗脂肪的原理、设备及提取剂的选取</a:t>
                      </a:r>
                      <a:endParaRPr lang="zh-CN" sz="2000" kern="100" dirty="0">
                        <a:latin typeface="Calibri"/>
                        <a:ea typeface="宋体"/>
                        <a:cs typeface="Times New Roman"/>
                      </a:endParaRPr>
                    </a:p>
                    <a:p>
                      <a:pPr algn="l">
                        <a:spcAft>
                          <a:spcPts val="0"/>
                        </a:spcAft>
                      </a:pPr>
                      <a:r>
                        <a:rPr lang="zh-CN" sz="2000" b="1" kern="100" dirty="0">
                          <a:latin typeface="Calibri"/>
                          <a:ea typeface="仿宋_GB2312"/>
                          <a:cs typeface="Times New Roman"/>
                        </a:rPr>
                        <a:t>能力目标：</a:t>
                      </a:r>
                      <a:r>
                        <a:rPr lang="en-US" sz="2000" kern="100" dirty="0">
                          <a:latin typeface="仿宋_GB2312"/>
                          <a:ea typeface="宋体"/>
                          <a:cs typeface="Times New Roman"/>
                        </a:rPr>
                        <a:t>1</a:t>
                      </a:r>
                      <a:r>
                        <a:rPr lang="zh-CN" sz="2000" kern="100" dirty="0">
                          <a:latin typeface="Calibri"/>
                          <a:ea typeface="仿宋_GB2312"/>
                          <a:cs typeface="Times New Roman"/>
                        </a:rPr>
                        <a:t>、会正确安装掌握索氏抽提装置</a:t>
                      </a:r>
                      <a:endParaRPr lang="zh-CN" sz="2000" kern="100" dirty="0">
                        <a:latin typeface="Calibri"/>
                        <a:ea typeface="宋体"/>
                        <a:cs typeface="Times New Roman"/>
                      </a:endParaRPr>
                    </a:p>
                    <a:p>
                      <a:pPr algn="l">
                        <a:spcAft>
                          <a:spcPts val="0"/>
                        </a:spcAft>
                      </a:pPr>
                      <a:r>
                        <a:rPr lang="en-US" sz="2000" kern="100" dirty="0">
                          <a:latin typeface="仿宋_GB2312"/>
                          <a:ea typeface="宋体"/>
                          <a:cs typeface="Times New Roman"/>
                        </a:rPr>
                        <a:t>           2</a:t>
                      </a:r>
                      <a:r>
                        <a:rPr lang="zh-CN" sz="2000" kern="100" dirty="0">
                          <a:latin typeface="Calibri"/>
                          <a:ea typeface="仿宋_GB2312"/>
                          <a:cs typeface="Times New Roman"/>
                        </a:rPr>
                        <a:t>、能熟练使用索氏抽提法测定食品中的粗脂肪</a:t>
                      </a:r>
                      <a:endParaRPr lang="zh-CN" sz="2000" kern="100" dirty="0">
                        <a:latin typeface="Calibri"/>
                        <a:ea typeface="宋体"/>
                        <a:cs typeface="Times New Roman"/>
                      </a:endParaRPr>
                    </a:p>
                    <a:p>
                      <a:pPr algn="l">
                        <a:spcAft>
                          <a:spcPts val="0"/>
                        </a:spcAft>
                      </a:pPr>
                      <a:r>
                        <a:rPr lang="zh-CN" sz="2000" b="1" kern="100" dirty="0">
                          <a:latin typeface="Calibri"/>
                          <a:ea typeface="仿宋_GB2312"/>
                          <a:cs typeface="Times New Roman"/>
                        </a:rPr>
                        <a:t>情感目标：</a:t>
                      </a:r>
                      <a:r>
                        <a:rPr lang="en-US" sz="2000" kern="100" dirty="0">
                          <a:latin typeface="仿宋_GB2312"/>
                          <a:ea typeface="宋体"/>
                          <a:cs typeface="Times New Roman"/>
                        </a:rPr>
                        <a:t>1</a:t>
                      </a:r>
                      <a:r>
                        <a:rPr lang="zh-CN" sz="2000" kern="100" dirty="0">
                          <a:latin typeface="Calibri"/>
                          <a:ea typeface="仿宋_GB2312"/>
                          <a:cs typeface="Times New Roman"/>
                        </a:rPr>
                        <a:t>、增强学生的团结合作能力，逻辑思维</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786945">
                <a:tc>
                  <a:txBody>
                    <a:bodyPr/>
                    <a:lstStyle/>
                    <a:p>
                      <a:pPr algn="ctr">
                        <a:spcAft>
                          <a:spcPts val="0"/>
                        </a:spcAft>
                      </a:pPr>
                      <a:r>
                        <a:rPr lang="zh-CN" sz="2000" b="1" kern="100" dirty="0">
                          <a:latin typeface="Calibri"/>
                          <a:ea typeface="仿宋_GB2312"/>
                          <a:cs typeface="Times New Roman"/>
                        </a:rPr>
                        <a:t>教学重点</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latin typeface="Calibri"/>
                          <a:ea typeface="仿宋_GB2312"/>
                          <a:cs typeface="Times New Roman"/>
                        </a:rPr>
                        <a:t>索氏抽提法的操作步骤</a:t>
                      </a: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dirty="0">
                          <a:solidFill>
                            <a:srgbClr val="FF0000"/>
                          </a:solidFill>
                          <a:latin typeface="Calibri"/>
                          <a:ea typeface="仿宋_GB2312"/>
                          <a:cs typeface="Times New Roman"/>
                        </a:rPr>
                        <a:t>教学难点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solidFill>
                            <a:srgbClr val="FF0000"/>
                          </a:solidFill>
                          <a:latin typeface="Calibri"/>
                          <a:ea typeface="仿宋_GB2312"/>
                          <a:cs typeface="Times New Roman"/>
                        </a:rPr>
                        <a:t>索氏抽提过程中的注意事项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重点</a:t>
            </a:r>
            <a:r>
              <a:rPr lang="zh-CN" altLang="en-US" b="1" dirty="0" smtClean="0"/>
              <a:t>和</a:t>
            </a:r>
            <a:r>
              <a:rPr lang="zh-CN" altLang="zh-CN" b="1" dirty="0" smtClean="0"/>
              <a:t>难点太多</a:t>
            </a:r>
            <a:endParaRPr lang="zh-CN" altLang="en-US" b="1" dirty="0"/>
          </a:p>
        </p:txBody>
      </p:sp>
      <p:graphicFrame>
        <p:nvGraphicFramePr>
          <p:cNvPr id="6" name="内容占位符 5"/>
          <p:cNvGraphicFramePr>
            <a:graphicFrameLocks noGrp="1"/>
          </p:cNvGraphicFramePr>
          <p:nvPr>
            <p:ph idx="1"/>
          </p:nvPr>
        </p:nvGraphicFramePr>
        <p:xfrm>
          <a:off x="827584" y="1628800"/>
          <a:ext cx="7272807" cy="3352800"/>
        </p:xfrm>
        <a:graphic>
          <a:graphicData uri="http://schemas.openxmlformats.org/drawingml/2006/table">
            <a:tbl>
              <a:tblPr/>
              <a:tblGrid>
                <a:gridCol w="1478758"/>
                <a:gridCol w="2317456"/>
                <a:gridCol w="1275213"/>
                <a:gridCol w="2201380"/>
              </a:tblGrid>
              <a:tr h="2767781">
                <a:tc>
                  <a:txBody>
                    <a:bodyPr/>
                    <a:lstStyle/>
                    <a:p>
                      <a:pPr algn="ctr">
                        <a:spcAft>
                          <a:spcPts val="0"/>
                        </a:spcAft>
                      </a:pPr>
                      <a:endParaRPr lang="en-US" altLang="zh-CN" sz="2000" b="1" kern="100" dirty="0" smtClean="0">
                        <a:solidFill>
                          <a:srgbClr val="FF0000"/>
                        </a:solidFill>
                        <a:latin typeface="Calibri"/>
                        <a:ea typeface="仿宋_GB2312"/>
                        <a:cs typeface="Times New Roman"/>
                      </a:endParaRPr>
                    </a:p>
                    <a:p>
                      <a:pPr algn="ctr">
                        <a:spcAft>
                          <a:spcPts val="0"/>
                        </a:spcAft>
                      </a:pPr>
                      <a:endParaRPr lang="en-US" altLang="zh-CN" sz="2000" b="1" kern="100" dirty="0" smtClean="0">
                        <a:solidFill>
                          <a:srgbClr val="FF0000"/>
                        </a:solidFill>
                        <a:latin typeface="Calibri"/>
                        <a:ea typeface="仿宋_GB2312"/>
                        <a:cs typeface="Times New Roman"/>
                      </a:endParaRPr>
                    </a:p>
                    <a:p>
                      <a:pPr algn="ctr">
                        <a:spcAft>
                          <a:spcPts val="0"/>
                        </a:spcAft>
                      </a:pPr>
                      <a:endParaRPr lang="en-US" altLang="zh-CN" sz="2000" b="1" kern="100" dirty="0" smtClean="0">
                        <a:solidFill>
                          <a:srgbClr val="FF0000"/>
                        </a:solidFill>
                        <a:latin typeface="Calibri"/>
                        <a:ea typeface="仿宋_GB2312"/>
                        <a:cs typeface="Times New Roman"/>
                      </a:endParaRPr>
                    </a:p>
                    <a:p>
                      <a:pPr algn="ctr">
                        <a:spcAft>
                          <a:spcPts val="0"/>
                        </a:spcAft>
                      </a:pPr>
                      <a:endParaRPr lang="en-US" altLang="zh-CN" sz="2000" b="1" kern="100" dirty="0" smtClean="0">
                        <a:solidFill>
                          <a:srgbClr val="FF0000"/>
                        </a:solidFill>
                        <a:latin typeface="Calibri"/>
                        <a:ea typeface="仿宋_GB2312"/>
                        <a:cs typeface="Times New Roman"/>
                      </a:endParaRPr>
                    </a:p>
                    <a:p>
                      <a:pPr algn="ctr">
                        <a:spcAft>
                          <a:spcPts val="0"/>
                        </a:spcAft>
                      </a:pPr>
                      <a:r>
                        <a:rPr lang="zh-CN" sz="2000" b="1" kern="100" dirty="0" smtClean="0">
                          <a:solidFill>
                            <a:srgbClr val="FF0000"/>
                          </a:solidFill>
                          <a:latin typeface="Calibri"/>
                          <a:ea typeface="仿宋_GB2312"/>
                          <a:cs typeface="Times New Roman"/>
                        </a:rPr>
                        <a:t>教</a:t>
                      </a:r>
                      <a:r>
                        <a:rPr lang="zh-CN" sz="2000" b="1" kern="100" dirty="0">
                          <a:solidFill>
                            <a:srgbClr val="FF0000"/>
                          </a:solidFill>
                          <a:latin typeface="Calibri"/>
                          <a:ea typeface="仿宋_GB2312"/>
                          <a:cs typeface="Times New Roman"/>
                        </a:rPr>
                        <a:t>学重点</a:t>
                      </a:r>
                      <a:endParaRPr lang="zh-CN" sz="20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rabicPeriod"/>
                      </a:pPr>
                      <a:r>
                        <a:rPr lang="zh-CN" sz="2000" b="1" kern="100" dirty="0">
                          <a:latin typeface="Calibri"/>
                          <a:ea typeface="仿宋_GB2312"/>
                          <a:cs typeface="Times New Roman"/>
                        </a:rPr>
                        <a:t>文艺复兴运动的背景和内容。</a:t>
                      </a:r>
                      <a:endParaRPr lang="zh-CN" sz="2000" b="1" kern="100" dirty="0">
                        <a:latin typeface="Calibri"/>
                        <a:ea typeface="宋体"/>
                        <a:cs typeface="Times New Roman"/>
                      </a:endParaRPr>
                    </a:p>
                    <a:p>
                      <a:pPr marL="342900" lvl="0" indent="-342900" algn="just">
                        <a:spcAft>
                          <a:spcPts val="0"/>
                        </a:spcAft>
                        <a:buFont typeface="+mj-lt"/>
                        <a:buAutoNum type="arabicPeriod"/>
                      </a:pPr>
                      <a:r>
                        <a:rPr lang="zh-CN" sz="2000" b="1" kern="100" dirty="0">
                          <a:latin typeface="Calibri"/>
                          <a:ea typeface="仿宋_GB2312"/>
                          <a:cs typeface="Times New Roman"/>
                        </a:rPr>
                        <a:t>了解人文主义概念和内容。</a:t>
                      </a:r>
                      <a:endParaRPr lang="zh-CN" sz="2000" b="1" kern="100" dirty="0">
                        <a:latin typeface="Calibri"/>
                        <a:ea typeface="宋体"/>
                        <a:cs typeface="Times New Roman"/>
                      </a:endParaRPr>
                    </a:p>
                    <a:p>
                      <a:pPr algn="just">
                        <a:spcAft>
                          <a:spcPts val="0"/>
                        </a:spcAft>
                      </a:pPr>
                      <a:r>
                        <a:rPr lang="en-US" sz="2000" b="1" kern="100" dirty="0">
                          <a:latin typeface="仿宋_GB2312"/>
                          <a:ea typeface="宋体"/>
                          <a:cs typeface="Times New Roman"/>
                        </a:rPr>
                        <a:t>3.</a:t>
                      </a:r>
                      <a:r>
                        <a:rPr lang="zh-CN" sz="2000" b="1" kern="100" dirty="0">
                          <a:latin typeface="Calibri"/>
                          <a:ea typeface="仿宋_GB2312"/>
                          <a:cs typeface="Times New Roman"/>
                        </a:rPr>
                        <a:t>了解并会分析莎士比亚不同时期的创作特点，以《仲夏夜之梦》和《哈姆雷特》为例。</a:t>
                      </a:r>
                      <a:endParaRPr lang="zh-CN" sz="2000" b="1" kern="100" dirty="0">
                        <a:latin typeface="Calibri"/>
                        <a:ea typeface="宋体"/>
                        <a:cs typeface="Times New Roman"/>
                      </a:endParaRPr>
                    </a:p>
                    <a:p>
                      <a:pPr algn="just">
                        <a:spcAft>
                          <a:spcPts val="0"/>
                        </a:spcAft>
                      </a:pPr>
                      <a:r>
                        <a:rPr lang="en-US" sz="2000" kern="100" dirty="0">
                          <a:latin typeface="仿宋_GB2312"/>
                          <a:ea typeface="宋体"/>
                          <a:cs typeface="Times New Roman"/>
                        </a:rPr>
                        <a:t/>
                      </a:r>
                      <a:br>
                        <a:rPr lang="en-US" sz="2000" kern="100" dirty="0">
                          <a:latin typeface="仿宋_GB2312"/>
                          <a:ea typeface="宋体"/>
                          <a:cs typeface="Times New Roman"/>
                        </a:rPr>
                      </a:br>
                      <a:endParaRPr lang="zh-CN" sz="20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zh-CN" sz="2000" kern="100" dirty="0" smtClean="0">
                        <a:latin typeface="Calibri"/>
                        <a:ea typeface="仿宋_GB2312"/>
                        <a:cs typeface="Times New Roman"/>
                      </a:endParaRPr>
                    </a:p>
                    <a:p>
                      <a:pPr algn="ctr">
                        <a:spcAft>
                          <a:spcPts val="0"/>
                        </a:spcAft>
                      </a:pPr>
                      <a:endParaRPr lang="en-US" altLang="zh-CN" sz="2000" kern="100" dirty="0" smtClean="0">
                        <a:latin typeface="Calibri"/>
                        <a:ea typeface="仿宋_GB2312"/>
                        <a:cs typeface="Times New Roman"/>
                      </a:endParaRPr>
                    </a:p>
                    <a:p>
                      <a:pPr algn="ctr">
                        <a:spcAft>
                          <a:spcPts val="0"/>
                        </a:spcAft>
                      </a:pPr>
                      <a:endParaRPr lang="en-US" altLang="zh-CN" sz="2000" kern="100" dirty="0" smtClean="0">
                        <a:latin typeface="Calibri"/>
                        <a:ea typeface="仿宋_GB2312"/>
                        <a:cs typeface="Times New Roman"/>
                      </a:endParaRPr>
                    </a:p>
                    <a:p>
                      <a:pPr algn="ctr">
                        <a:spcAft>
                          <a:spcPts val="0"/>
                        </a:spcAft>
                      </a:pPr>
                      <a:endParaRPr lang="en-US" altLang="zh-CN" sz="2000" kern="100" dirty="0" smtClean="0">
                        <a:latin typeface="Calibri"/>
                        <a:ea typeface="仿宋_GB2312"/>
                        <a:cs typeface="Times New Roman"/>
                      </a:endParaRPr>
                    </a:p>
                    <a:p>
                      <a:pPr algn="ctr">
                        <a:spcAft>
                          <a:spcPts val="0"/>
                        </a:spcAft>
                      </a:pPr>
                      <a:r>
                        <a:rPr lang="zh-CN" sz="2000" b="1" kern="100" dirty="0" smtClean="0">
                          <a:solidFill>
                            <a:srgbClr val="FF0000"/>
                          </a:solidFill>
                          <a:latin typeface="Calibri"/>
                          <a:ea typeface="仿宋_GB2312"/>
                          <a:cs typeface="Times New Roman"/>
                        </a:rPr>
                        <a:t>教</a:t>
                      </a:r>
                      <a:r>
                        <a:rPr lang="zh-CN" sz="2000" b="1" kern="100" dirty="0">
                          <a:solidFill>
                            <a:srgbClr val="FF0000"/>
                          </a:solidFill>
                          <a:latin typeface="Calibri"/>
                          <a:ea typeface="仿宋_GB2312"/>
                          <a:cs typeface="Times New Roman"/>
                        </a:rPr>
                        <a:t>学难点</a:t>
                      </a:r>
                      <a:endParaRPr lang="zh-CN" sz="20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dirty="0">
                          <a:latin typeface="Calibri"/>
                          <a:ea typeface="仿宋_GB2312"/>
                          <a:cs typeface="Times New Roman"/>
                        </a:rPr>
                        <a:t>了解并会分析莎士比亚不同时期的创作特点，以《仲夏夜之梦》和《哈姆雷特》为例。</a:t>
                      </a:r>
                      <a:endParaRPr lang="zh-CN" sz="20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92696"/>
            <a:ext cx="8229600" cy="1143000"/>
          </a:xfrm>
        </p:spPr>
        <p:txBody>
          <a:bodyPr>
            <a:normAutofit/>
          </a:bodyPr>
          <a:lstStyle/>
          <a:p>
            <a:r>
              <a:rPr lang="zh-CN" altLang="zh-CN" sz="4000" b="1" dirty="0" smtClean="0"/>
              <a:t>重难点表述和教学目标表述混淆</a:t>
            </a:r>
            <a:endParaRPr lang="zh-CN" altLang="en-US" sz="4000" b="1" dirty="0"/>
          </a:p>
        </p:txBody>
      </p:sp>
      <p:graphicFrame>
        <p:nvGraphicFramePr>
          <p:cNvPr id="4" name="内容占位符 3"/>
          <p:cNvGraphicFramePr>
            <a:graphicFrameLocks/>
          </p:cNvGraphicFramePr>
          <p:nvPr/>
        </p:nvGraphicFramePr>
        <p:xfrm>
          <a:off x="683568" y="2204865"/>
          <a:ext cx="7632848" cy="2016223"/>
        </p:xfrm>
        <a:graphic>
          <a:graphicData uri="http://schemas.openxmlformats.org/drawingml/2006/table">
            <a:tbl>
              <a:tblPr/>
              <a:tblGrid>
                <a:gridCol w="1551964"/>
                <a:gridCol w="2786708"/>
                <a:gridCol w="1606916"/>
                <a:gridCol w="1687260"/>
              </a:tblGrid>
              <a:tr h="2016223">
                <a:tc>
                  <a:txBody>
                    <a:bodyPr/>
                    <a:lstStyle/>
                    <a:p>
                      <a:pPr algn="ctr">
                        <a:spcAft>
                          <a:spcPts val="0"/>
                        </a:spcAft>
                      </a:pPr>
                      <a:r>
                        <a:rPr lang="zh-CN" sz="2000" b="1" kern="100" dirty="0">
                          <a:solidFill>
                            <a:srgbClr val="FF0000"/>
                          </a:solidFill>
                          <a:latin typeface="Calibri"/>
                          <a:ea typeface="仿宋_GB2312"/>
                          <a:cs typeface="Times New Roman"/>
                        </a:rPr>
                        <a:t>教学重点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000" b="0" kern="100" dirty="0">
                          <a:latin typeface="仿宋_GB2312"/>
                          <a:ea typeface="宋体"/>
                          <a:cs typeface="Times New Roman"/>
                        </a:rPr>
                        <a:t>1</a:t>
                      </a:r>
                      <a:r>
                        <a:rPr lang="zh-CN" sz="2000" b="0" kern="100" dirty="0">
                          <a:latin typeface="Calibri"/>
                          <a:ea typeface="仿宋_GB2312"/>
                          <a:cs typeface="Times New Roman"/>
                        </a:rPr>
                        <a:t>、理想信念对大学生成长成才的作用；</a:t>
                      </a:r>
                      <a:endParaRPr lang="zh-CN" sz="2000" b="0" kern="100" dirty="0">
                        <a:latin typeface="Calibri"/>
                        <a:ea typeface="宋体"/>
                        <a:cs typeface="Times New Roman"/>
                      </a:endParaRPr>
                    </a:p>
                    <a:p>
                      <a:pPr algn="l">
                        <a:spcAft>
                          <a:spcPts val="0"/>
                        </a:spcAft>
                      </a:pPr>
                      <a:r>
                        <a:rPr lang="en-US" sz="2000" b="0" kern="100" dirty="0">
                          <a:latin typeface="仿宋_GB2312"/>
                          <a:ea typeface="宋体"/>
                          <a:cs typeface="Times New Roman"/>
                        </a:rPr>
                        <a:t>2</a:t>
                      </a:r>
                      <a:r>
                        <a:rPr lang="zh-CN" sz="2000" b="0" kern="100" dirty="0">
                          <a:latin typeface="Calibri"/>
                          <a:ea typeface="仿宋_GB2312"/>
                          <a:cs typeface="Times New Roman"/>
                        </a:rPr>
                        <a:t>、树立正确的理想信念；</a:t>
                      </a:r>
                      <a:endParaRPr lang="zh-CN" sz="2000" b="0" kern="100" dirty="0">
                        <a:latin typeface="Calibri"/>
                        <a:ea typeface="宋体"/>
                        <a:cs typeface="Times New Roman"/>
                      </a:endParaRPr>
                    </a:p>
                    <a:p>
                      <a:pPr algn="l">
                        <a:spcAft>
                          <a:spcPts val="0"/>
                        </a:spcAft>
                      </a:pPr>
                      <a:r>
                        <a:rPr lang="en-US" sz="2000" b="0" kern="100" dirty="0">
                          <a:latin typeface="仿宋_GB2312"/>
                          <a:ea typeface="宋体"/>
                          <a:cs typeface="Times New Roman"/>
                        </a:rPr>
                        <a:t>3</a:t>
                      </a:r>
                      <a:r>
                        <a:rPr lang="zh-CN" sz="2000" b="0" kern="100" dirty="0">
                          <a:latin typeface="Calibri"/>
                          <a:ea typeface="仿宋_GB2312"/>
                          <a:cs typeface="Times New Roman"/>
                        </a:rPr>
                        <a:t>、理想信念的追求与现实</a:t>
                      </a:r>
                      <a:endParaRPr lang="zh-CN" sz="2000" b="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dirty="0">
                          <a:solidFill>
                            <a:srgbClr val="FF0000"/>
                          </a:solidFill>
                          <a:latin typeface="Calibri"/>
                          <a:ea typeface="仿宋_GB2312"/>
                          <a:cs typeface="Times New Roman"/>
                        </a:rPr>
                        <a:t>教学难点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0" kern="100" dirty="0">
                          <a:latin typeface="仿宋_GB2312"/>
                          <a:ea typeface="宋体"/>
                          <a:cs typeface="Times New Roman"/>
                        </a:rPr>
                        <a:t>1</a:t>
                      </a:r>
                      <a:r>
                        <a:rPr lang="zh-CN" sz="2000" b="0" kern="100" dirty="0">
                          <a:latin typeface="Calibri"/>
                          <a:ea typeface="仿宋_GB2312"/>
                          <a:cs typeface="Times New Roman"/>
                        </a:rPr>
                        <a:t>、科学理想信念的树立；</a:t>
                      </a:r>
                      <a:endParaRPr lang="zh-CN" sz="2000" b="0" kern="100" dirty="0">
                        <a:latin typeface="Calibri"/>
                        <a:ea typeface="宋体"/>
                        <a:cs typeface="Times New Roman"/>
                      </a:endParaRPr>
                    </a:p>
                    <a:p>
                      <a:pPr algn="just">
                        <a:spcAft>
                          <a:spcPts val="0"/>
                        </a:spcAft>
                      </a:pPr>
                      <a:r>
                        <a:rPr lang="en-US" sz="2000" b="0" kern="100" dirty="0">
                          <a:latin typeface="仿宋_GB2312"/>
                          <a:ea typeface="宋体"/>
                          <a:cs typeface="Times New Roman"/>
                        </a:rPr>
                        <a:t>2</a:t>
                      </a:r>
                      <a:r>
                        <a:rPr lang="zh-CN" sz="2000" b="0" kern="100" dirty="0">
                          <a:latin typeface="Calibri"/>
                          <a:ea typeface="仿宋_GB2312"/>
                          <a:cs typeface="Times New Roman"/>
                        </a:rPr>
                        <a:t>、理想信念转化为现实。</a:t>
                      </a:r>
                      <a:endParaRPr lang="zh-CN" sz="2000" b="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规范教学重点和难点的表述</a:t>
            </a:r>
            <a:endParaRPr lang="zh-CN" altLang="en-US" b="1" dirty="0">
              <a:solidFill>
                <a:srgbClr val="FF0000"/>
              </a:solidFill>
            </a:endParaRPr>
          </a:p>
        </p:txBody>
      </p:sp>
      <p:graphicFrame>
        <p:nvGraphicFramePr>
          <p:cNvPr id="4" name="内容占位符 3"/>
          <p:cNvGraphicFramePr>
            <a:graphicFrameLocks noGrp="1"/>
          </p:cNvGraphicFramePr>
          <p:nvPr>
            <p:ph idx="1"/>
          </p:nvPr>
        </p:nvGraphicFramePr>
        <p:xfrm>
          <a:off x="683568" y="1772816"/>
          <a:ext cx="7344816" cy="648072"/>
        </p:xfrm>
        <a:graphic>
          <a:graphicData uri="http://schemas.openxmlformats.org/drawingml/2006/table">
            <a:tbl>
              <a:tblPr/>
              <a:tblGrid>
                <a:gridCol w="1376998"/>
                <a:gridCol w="2456803"/>
                <a:gridCol w="1287840"/>
                <a:gridCol w="2223175"/>
              </a:tblGrid>
              <a:tr h="648072">
                <a:tc>
                  <a:txBody>
                    <a:bodyPr/>
                    <a:lstStyle/>
                    <a:p>
                      <a:pPr algn="ctr">
                        <a:spcAft>
                          <a:spcPts val="0"/>
                        </a:spcAft>
                      </a:pPr>
                      <a:endParaRPr lang="en-US" altLang="zh-CN" sz="2000" b="1" kern="100" dirty="0" smtClean="0">
                        <a:latin typeface="Calibri"/>
                        <a:ea typeface="宋体"/>
                        <a:cs typeface="Times New Roman"/>
                      </a:endParaRPr>
                    </a:p>
                    <a:p>
                      <a:pPr algn="ctr">
                        <a:spcAft>
                          <a:spcPts val="0"/>
                        </a:spcAft>
                      </a:pPr>
                      <a:r>
                        <a:rPr lang="zh-CN" sz="2000" b="1" kern="100" dirty="0" smtClean="0">
                          <a:solidFill>
                            <a:srgbClr val="FF0000"/>
                          </a:solidFill>
                          <a:latin typeface="Calibri"/>
                          <a:ea typeface="宋体"/>
                          <a:cs typeface="Times New Roman"/>
                        </a:rPr>
                        <a:t>教</a:t>
                      </a:r>
                      <a:r>
                        <a:rPr lang="zh-CN" sz="2000" b="1" kern="100" dirty="0">
                          <a:solidFill>
                            <a:srgbClr val="FF0000"/>
                          </a:solidFill>
                          <a:latin typeface="Calibri"/>
                          <a:ea typeface="宋体"/>
                          <a:cs typeface="Times New Roman"/>
                        </a:rPr>
                        <a:t>学重点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zh-CN" sz="2000" b="1" kern="100" dirty="0" smtClean="0">
                        <a:latin typeface="Calibri"/>
                        <a:ea typeface="宋体"/>
                        <a:cs typeface="Times New Roman"/>
                      </a:endParaRPr>
                    </a:p>
                    <a:p>
                      <a:pPr algn="ctr">
                        <a:spcAft>
                          <a:spcPts val="0"/>
                        </a:spcAft>
                      </a:pPr>
                      <a:r>
                        <a:rPr lang="zh-CN" sz="2000" b="1" kern="100" dirty="0" smtClean="0">
                          <a:latin typeface="Calibri"/>
                          <a:ea typeface="宋体"/>
                          <a:cs typeface="Times New Roman"/>
                        </a:rPr>
                        <a:t>运</a:t>
                      </a:r>
                      <a:r>
                        <a:rPr lang="zh-CN" sz="2000" b="1" kern="100" dirty="0">
                          <a:latin typeface="Calibri"/>
                          <a:ea typeface="宋体"/>
                          <a:cs typeface="Times New Roman"/>
                        </a:rPr>
                        <a:t>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zh-CN" sz="2000" b="1" kern="100" dirty="0" smtClean="0">
                        <a:latin typeface="Calibri"/>
                        <a:ea typeface="宋体"/>
                        <a:cs typeface="Times New Roman"/>
                      </a:endParaRPr>
                    </a:p>
                    <a:p>
                      <a:pPr algn="ctr">
                        <a:spcAft>
                          <a:spcPts val="0"/>
                        </a:spcAft>
                      </a:pPr>
                      <a:r>
                        <a:rPr lang="zh-CN" sz="2000" b="1" kern="100" dirty="0" smtClean="0">
                          <a:solidFill>
                            <a:srgbClr val="FF0000"/>
                          </a:solidFill>
                          <a:latin typeface="Calibri"/>
                          <a:ea typeface="宋体"/>
                          <a:cs typeface="Times New Roman"/>
                        </a:rPr>
                        <a:t>教</a:t>
                      </a:r>
                      <a:r>
                        <a:rPr lang="zh-CN" sz="2000" b="1" kern="100" dirty="0">
                          <a:solidFill>
                            <a:srgbClr val="FF0000"/>
                          </a:solidFill>
                          <a:latin typeface="Calibri"/>
                          <a:ea typeface="宋体"/>
                          <a:cs typeface="Times New Roman"/>
                        </a:rPr>
                        <a:t>学难点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zh-CN" sz="2000" b="1" kern="100" dirty="0" smtClean="0">
                        <a:latin typeface="Calibri"/>
                        <a:ea typeface="宋体"/>
                        <a:cs typeface="Times New Roman"/>
                      </a:endParaRPr>
                    </a:p>
                    <a:p>
                      <a:pPr algn="ctr">
                        <a:spcAft>
                          <a:spcPts val="0"/>
                        </a:spcAft>
                      </a:pPr>
                      <a:r>
                        <a:rPr lang="zh-CN" sz="2000" b="1" kern="100" dirty="0" smtClean="0">
                          <a:latin typeface="Calibri"/>
                          <a:ea typeface="宋体"/>
                          <a:cs typeface="Times New Roman"/>
                        </a:rPr>
                        <a:t>手</a:t>
                      </a:r>
                      <a:r>
                        <a:rPr lang="zh-CN" sz="2000" b="1" kern="100" dirty="0">
                          <a:latin typeface="Calibri"/>
                          <a:ea typeface="宋体"/>
                          <a:cs typeface="Times New Roman"/>
                        </a:rPr>
                        <a:t>对球的控制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611560" y="2996952"/>
          <a:ext cx="7488831" cy="914400"/>
        </p:xfrm>
        <a:graphic>
          <a:graphicData uri="http://schemas.openxmlformats.org/drawingml/2006/table">
            <a:tbl>
              <a:tblPr/>
              <a:tblGrid>
                <a:gridCol w="1522682"/>
                <a:gridCol w="2386291"/>
                <a:gridCol w="1313091"/>
                <a:gridCol w="2266767"/>
              </a:tblGrid>
              <a:tr h="0">
                <a:tc>
                  <a:txBody>
                    <a:bodyPr/>
                    <a:lstStyle/>
                    <a:p>
                      <a:pPr indent="89535" algn="ctr">
                        <a:lnSpc>
                          <a:spcPct val="300000"/>
                        </a:lnSpc>
                        <a:spcAft>
                          <a:spcPts val="0"/>
                        </a:spcAft>
                      </a:pPr>
                      <a:r>
                        <a:rPr lang="zh-CN" sz="2000" b="1" kern="100" dirty="0">
                          <a:solidFill>
                            <a:srgbClr val="FF0000"/>
                          </a:solidFill>
                          <a:latin typeface="Calibri"/>
                          <a:ea typeface="宋体"/>
                          <a:cs typeface="Times New Roman"/>
                        </a:rPr>
                        <a:t>教学重点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300000"/>
                        </a:lnSpc>
                        <a:spcAft>
                          <a:spcPts val="0"/>
                        </a:spcAft>
                      </a:pPr>
                      <a:r>
                        <a:rPr lang="zh-CN" sz="2000" b="1" kern="100" dirty="0">
                          <a:latin typeface="Calibri"/>
                          <a:ea typeface="宋体"/>
                          <a:cs typeface="Times New Roman"/>
                        </a:rPr>
                        <a:t>砌体材料的分类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300000"/>
                        </a:lnSpc>
                        <a:spcAft>
                          <a:spcPts val="0"/>
                        </a:spcAft>
                      </a:pPr>
                      <a:r>
                        <a:rPr lang="zh-CN" sz="2000" b="1" kern="100" dirty="0">
                          <a:solidFill>
                            <a:srgbClr val="FF0000"/>
                          </a:solidFill>
                          <a:latin typeface="Calibri"/>
                          <a:ea typeface="宋体"/>
                          <a:cs typeface="Times New Roman"/>
                        </a:rPr>
                        <a:t>教学难点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000" b="1" kern="100" dirty="0">
                          <a:latin typeface="Calibri"/>
                          <a:ea typeface="宋体"/>
                          <a:cs typeface="Times New Roman"/>
                        </a:rPr>
                        <a:t>砌体材料的</a:t>
                      </a:r>
                    </a:p>
                    <a:p>
                      <a:pPr algn="ctr">
                        <a:lnSpc>
                          <a:spcPct val="150000"/>
                        </a:lnSpc>
                        <a:spcAft>
                          <a:spcPts val="0"/>
                        </a:spcAft>
                      </a:pPr>
                      <a:r>
                        <a:rPr lang="zh-CN" sz="2000" b="1" kern="100" dirty="0">
                          <a:latin typeface="Calibri"/>
                          <a:ea typeface="宋体"/>
                          <a:cs typeface="Times New Roman"/>
                        </a:rPr>
                        <a:t>力学性能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表格 6"/>
          <p:cNvGraphicFramePr>
            <a:graphicFrameLocks noGrp="1"/>
          </p:cNvGraphicFramePr>
          <p:nvPr/>
        </p:nvGraphicFramePr>
        <p:xfrm>
          <a:off x="683569" y="4437112"/>
          <a:ext cx="7488832" cy="720080"/>
        </p:xfrm>
        <a:graphic>
          <a:graphicData uri="http://schemas.openxmlformats.org/drawingml/2006/table">
            <a:tbl>
              <a:tblPr/>
              <a:tblGrid>
                <a:gridCol w="1488457"/>
                <a:gridCol w="2339004"/>
                <a:gridCol w="1346699"/>
                <a:gridCol w="2314672"/>
              </a:tblGrid>
              <a:tr h="720080">
                <a:tc>
                  <a:txBody>
                    <a:bodyPr/>
                    <a:lstStyle/>
                    <a:p>
                      <a:pPr indent="76200" algn="just">
                        <a:spcAft>
                          <a:spcPts val="0"/>
                        </a:spcAft>
                      </a:pPr>
                      <a:r>
                        <a:rPr lang="zh-CN" sz="2000" b="1" kern="100" dirty="0">
                          <a:solidFill>
                            <a:srgbClr val="FF0000"/>
                          </a:solidFill>
                          <a:latin typeface="Calibri"/>
                          <a:ea typeface="宋体"/>
                          <a:cs typeface="宋体"/>
                        </a:rPr>
                        <a:t>教学重点</a:t>
                      </a:r>
                      <a:endParaRPr lang="zh-CN" sz="2000" b="1" kern="100" dirty="0">
                        <a:solidFill>
                          <a:srgbClr val="FF0000"/>
                        </a:solidFill>
                        <a:latin typeface="Calibri"/>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b="1" kern="100" dirty="0">
                          <a:solidFill>
                            <a:schemeClr val="tx1"/>
                          </a:solidFill>
                          <a:latin typeface="Calibri"/>
                          <a:ea typeface="宋体"/>
                          <a:cs typeface="宋体"/>
                        </a:rPr>
                        <a:t>表演游戏的特点</a:t>
                      </a:r>
                      <a:endParaRPr lang="zh-CN" sz="2000" b="1" kern="100" dirty="0">
                        <a:solidFill>
                          <a:schemeClr val="tx1"/>
                        </a:solidFill>
                        <a:latin typeface="Calibri"/>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b="1" kern="100" dirty="0">
                          <a:solidFill>
                            <a:srgbClr val="FF0000"/>
                          </a:solidFill>
                          <a:latin typeface="Calibri"/>
                          <a:ea typeface="宋体"/>
                          <a:cs typeface="宋体"/>
                        </a:rPr>
                        <a:t>教学难点</a:t>
                      </a:r>
                      <a:endParaRPr lang="zh-CN" sz="2000" b="1" kern="100" dirty="0">
                        <a:solidFill>
                          <a:srgbClr val="FF0000"/>
                        </a:solidFill>
                        <a:latin typeface="Calibri"/>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b="1" kern="100" dirty="0">
                          <a:solidFill>
                            <a:schemeClr val="tx1"/>
                          </a:solidFill>
                          <a:latin typeface="Calibri"/>
                          <a:ea typeface="宋体"/>
                          <a:cs typeface="宋体"/>
                        </a:rPr>
                        <a:t>表演游戏的教育作用</a:t>
                      </a:r>
                      <a:endParaRPr lang="zh-CN" sz="2000" b="1" kern="100" dirty="0">
                        <a:solidFill>
                          <a:schemeClr val="tx1"/>
                        </a:solidFill>
                        <a:latin typeface="Calibri"/>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2123728" y="836712"/>
            <a:ext cx="4536504" cy="1143000"/>
          </a:xfrm>
          <a:solidFill>
            <a:srgbClr val="FFFF00"/>
          </a:solidFill>
        </p:spPr>
        <p:txBody>
          <a:bodyPr/>
          <a:lstStyle/>
          <a:p>
            <a:r>
              <a:rPr lang="en-US" altLang="zh-CN" b="1" dirty="0" smtClean="0"/>
              <a:t>5. </a:t>
            </a:r>
            <a:r>
              <a:rPr lang="zh-CN" altLang="en-US" b="1" dirty="0" smtClean="0"/>
              <a:t>教学方法</a:t>
            </a:r>
            <a:endParaRPr lang="zh-CN" altLang="en-US" b="1" dirty="0"/>
          </a:p>
        </p:txBody>
      </p:sp>
      <p:sp>
        <p:nvSpPr>
          <p:cNvPr id="3" name="内容占位符 2"/>
          <p:cNvSpPr>
            <a:spLocks noGrp="1"/>
          </p:cNvSpPr>
          <p:nvPr>
            <p:ph idx="1"/>
          </p:nvPr>
        </p:nvSpPr>
        <p:spPr>
          <a:xfrm>
            <a:off x="457200" y="2636913"/>
            <a:ext cx="8229600" cy="792088"/>
          </a:xfrm>
        </p:spPr>
        <p:txBody>
          <a:bodyPr/>
          <a:lstStyle/>
          <a:p>
            <a:r>
              <a:rPr lang="zh-CN" altLang="en-US" b="1" dirty="0" smtClean="0"/>
              <a:t>教学方法与教学手段形式单一。</a:t>
            </a:r>
            <a:endParaRPr lang="zh-CN" altLang="en-US" b="1" dirty="0"/>
          </a:p>
        </p:txBody>
      </p:sp>
      <p:graphicFrame>
        <p:nvGraphicFramePr>
          <p:cNvPr id="5" name="表格 4"/>
          <p:cNvGraphicFramePr>
            <a:graphicFrameLocks noGrp="1"/>
          </p:cNvGraphicFramePr>
          <p:nvPr/>
        </p:nvGraphicFramePr>
        <p:xfrm>
          <a:off x="1043608" y="4797152"/>
          <a:ext cx="5648325" cy="1584176"/>
        </p:xfrm>
        <a:graphic>
          <a:graphicData uri="http://schemas.openxmlformats.org/drawingml/2006/table">
            <a:tbl>
              <a:tblPr/>
              <a:tblGrid>
                <a:gridCol w="1829259"/>
                <a:gridCol w="3819066"/>
              </a:tblGrid>
              <a:tr h="792088">
                <a:tc>
                  <a:txBody>
                    <a:bodyPr/>
                    <a:lstStyle/>
                    <a:p>
                      <a:pPr algn="ctr">
                        <a:spcAft>
                          <a:spcPts val="0"/>
                        </a:spcAft>
                      </a:pPr>
                      <a:r>
                        <a:rPr lang="zh-CN" altLang="en-US" sz="2800" b="1" kern="100" dirty="0" smtClean="0">
                          <a:solidFill>
                            <a:srgbClr val="FF0000"/>
                          </a:solidFill>
                          <a:latin typeface="Calibri"/>
                          <a:ea typeface="宋体"/>
                          <a:cs typeface="Times New Roman"/>
                        </a:rPr>
                        <a:t>教学课题</a:t>
                      </a:r>
                      <a:endParaRPr lang="zh-CN" sz="28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800" b="1" kern="100" dirty="0" smtClean="0">
                          <a:solidFill>
                            <a:srgbClr val="FF0000"/>
                          </a:solidFill>
                          <a:latin typeface="+mn-lt"/>
                          <a:ea typeface="+mn-ea"/>
                          <a:cs typeface="Times New Roman"/>
                        </a:rPr>
                        <a:t>应用文基础知识</a:t>
                      </a:r>
                      <a:endParaRPr lang="zh-CN" sz="28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ctr">
                        <a:spcAft>
                          <a:spcPts val="0"/>
                        </a:spcAft>
                      </a:pPr>
                      <a:r>
                        <a:rPr lang="zh-CN" sz="2800" b="1" kern="100" dirty="0">
                          <a:solidFill>
                            <a:srgbClr val="FF0000"/>
                          </a:solidFill>
                          <a:latin typeface="+mn-ea"/>
                          <a:ea typeface="+mn-ea"/>
                          <a:cs typeface="Times New Roman"/>
                        </a:rPr>
                        <a:t>教学方法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800" b="1" kern="100" dirty="0">
                          <a:solidFill>
                            <a:srgbClr val="FF0000"/>
                          </a:solidFill>
                          <a:latin typeface="Calibri"/>
                          <a:ea typeface="宋体"/>
                          <a:cs typeface="Times New Roman"/>
                        </a:rPr>
                        <a:t>讲授法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971600" y="4077072"/>
            <a:ext cx="2880320" cy="523220"/>
          </a:xfrm>
          <a:prstGeom prst="rect">
            <a:avLst/>
          </a:prstGeom>
          <a:noFill/>
        </p:spPr>
        <p:txBody>
          <a:bodyPr wrap="square" rtlCol="0">
            <a:spAutoFit/>
          </a:bodyPr>
          <a:lstStyle/>
          <a:p>
            <a:r>
              <a:rPr lang="en-US" altLang="zh-CN" sz="2800" b="1" dirty="0" smtClean="0">
                <a:solidFill>
                  <a:srgbClr val="002060"/>
                </a:solidFill>
              </a:rPr>
              <a:t>《</a:t>
            </a:r>
            <a:r>
              <a:rPr lang="zh-CN" altLang="en-US" sz="2800" b="1" dirty="0" smtClean="0">
                <a:solidFill>
                  <a:srgbClr val="002060"/>
                </a:solidFill>
              </a:rPr>
              <a:t>应用文写作</a:t>
            </a:r>
            <a:r>
              <a:rPr lang="en-US" altLang="zh-CN" sz="2800" b="1" dirty="0" smtClean="0">
                <a:solidFill>
                  <a:srgbClr val="002060"/>
                </a:solidFill>
              </a:rPr>
              <a:t>》</a:t>
            </a:r>
            <a:r>
              <a:rPr lang="zh-CN" altLang="en-US" sz="2800" b="1" dirty="0" smtClean="0">
                <a:solidFill>
                  <a:srgbClr val="002060"/>
                </a:solidFill>
              </a:rPr>
              <a:t>：</a:t>
            </a:r>
            <a:endParaRPr lang="zh-CN" altLang="en-US" sz="2800" b="1"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844824"/>
            <a:ext cx="1728192" cy="523220"/>
          </a:xfrm>
          <a:prstGeom prst="rect">
            <a:avLst/>
          </a:prstGeom>
        </p:spPr>
        <p:txBody>
          <a:bodyPr wrap="square">
            <a:spAutoFit/>
          </a:bodyPr>
          <a:lstStyle/>
          <a:p>
            <a:r>
              <a:rPr lang="en-US" altLang="zh-CN" sz="2800" b="1" dirty="0" smtClean="0">
                <a:solidFill>
                  <a:srgbClr val="002060"/>
                </a:solidFill>
              </a:rPr>
              <a:t>《</a:t>
            </a:r>
            <a:r>
              <a:rPr lang="zh-CN" altLang="en-US" sz="2800" b="1" dirty="0" smtClean="0">
                <a:solidFill>
                  <a:srgbClr val="002060"/>
                </a:solidFill>
              </a:rPr>
              <a:t>数学</a:t>
            </a:r>
            <a:r>
              <a:rPr lang="en-US" altLang="zh-CN" sz="2800" b="1" dirty="0" smtClean="0">
                <a:solidFill>
                  <a:srgbClr val="002060"/>
                </a:solidFill>
              </a:rPr>
              <a:t>》</a:t>
            </a:r>
            <a:r>
              <a:rPr lang="zh-CN" altLang="en-US" sz="2800" b="1" dirty="0" smtClean="0">
                <a:solidFill>
                  <a:srgbClr val="002060"/>
                </a:solidFill>
              </a:rPr>
              <a:t>：</a:t>
            </a:r>
            <a:endParaRPr lang="zh-CN" altLang="en-US" sz="2800" b="1" dirty="0">
              <a:solidFill>
                <a:srgbClr val="002060"/>
              </a:solidFill>
            </a:endParaRPr>
          </a:p>
        </p:txBody>
      </p:sp>
      <p:graphicFrame>
        <p:nvGraphicFramePr>
          <p:cNvPr id="3" name="表格 2"/>
          <p:cNvGraphicFramePr>
            <a:graphicFrameLocks noGrp="1"/>
          </p:cNvGraphicFramePr>
          <p:nvPr/>
        </p:nvGraphicFramePr>
        <p:xfrm>
          <a:off x="1259632" y="2708920"/>
          <a:ext cx="6624736" cy="1645528"/>
        </p:xfrm>
        <a:graphic>
          <a:graphicData uri="http://schemas.openxmlformats.org/drawingml/2006/table">
            <a:tbl>
              <a:tblPr/>
              <a:tblGrid>
                <a:gridCol w="2145478"/>
                <a:gridCol w="4479258"/>
              </a:tblGrid>
              <a:tr h="792088">
                <a:tc>
                  <a:txBody>
                    <a:bodyPr/>
                    <a:lstStyle/>
                    <a:p>
                      <a:pPr algn="ctr">
                        <a:spcAft>
                          <a:spcPts val="0"/>
                        </a:spcAft>
                      </a:pPr>
                      <a:r>
                        <a:rPr lang="zh-CN" altLang="en-US" sz="2800" b="1" kern="100" dirty="0" smtClean="0">
                          <a:solidFill>
                            <a:srgbClr val="FF0000"/>
                          </a:solidFill>
                          <a:latin typeface="Calibri"/>
                          <a:ea typeface="宋体"/>
                          <a:cs typeface="Times New Roman"/>
                        </a:rPr>
                        <a:t>教学课题</a:t>
                      </a:r>
                      <a:endParaRPr lang="zh-CN" sz="28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2800" b="1" dirty="0" smtClean="0"/>
                        <a:t>一元二次不等式的图像解法</a:t>
                      </a:r>
                      <a:endParaRPr lang="zh-CN" altLang="en-US" sz="28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zh-CN" sz="28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ctr">
                        <a:spcAft>
                          <a:spcPts val="0"/>
                        </a:spcAft>
                      </a:pPr>
                      <a:r>
                        <a:rPr lang="zh-CN" sz="2800" b="1" kern="100" dirty="0">
                          <a:solidFill>
                            <a:srgbClr val="FF0000"/>
                          </a:solidFill>
                          <a:latin typeface="+mn-ea"/>
                          <a:ea typeface="+mn-ea"/>
                          <a:cs typeface="Times New Roman"/>
                        </a:rPr>
                        <a:t>教学方法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zh-CN" sz="2800" b="1" kern="1200" dirty="0" smtClean="0">
                          <a:solidFill>
                            <a:schemeClr val="tx1"/>
                          </a:solidFill>
                          <a:latin typeface="+mn-lt"/>
                          <a:ea typeface="+mn-ea"/>
                          <a:cs typeface="+mn-cs"/>
                        </a:rPr>
                        <a:t>讲授法、举例法、归纳法</a:t>
                      </a:r>
                      <a:endParaRPr lang="zh-CN" sz="28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2627784" y="274638"/>
            <a:ext cx="4392488" cy="1143000"/>
          </a:xfrm>
          <a:solidFill>
            <a:srgbClr val="FFFF00"/>
          </a:solidFill>
        </p:spPr>
        <p:txBody>
          <a:bodyPr/>
          <a:lstStyle/>
          <a:p>
            <a:r>
              <a:rPr lang="en-US" altLang="zh-CN" b="1" dirty="0" smtClean="0">
                <a:solidFill>
                  <a:srgbClr val="FF0000"/>
                </a:solidFill>
              </a:rPr>
              <a:t>6. </a:t>
            </a:r>
            <a:r>
              <a:rPr lang="zh-CN" altLang="en-US" b="1" dirty="0" smtClean="0">
                <a:solidFill>
                  <a:srgbClr val="FF0000"/>
                </a:solidFill>
              </a:rPr>
              <a:t>教学过程</a:t>
            </a:r>
            <a:endParaRPr lang="zh-CN" altLang="en-US" b="1" dirty="0">
              <a:solidFill>
                <a:srgbClr val="FF0000"/>
              </a:solidFill>
            </a:endParaRPr>
          </a:p>
        </p:txBody>
      </p:sp>
      <p:sp>
        <p:nvSpPr>
          <p:cNvPr id="3" name="内容占位符 2"/>
          <p:cNvSpPr>
            <a:spLocks noGrp="1"/>
          </p:cNvSpPr>
          <p:nvPr>
            <p:ph idx="1"/>
          </p:nvPr>
        </p:nvSpPr>
        <p:spPr/>
        <p:txBody>
          <a:bodyPr>
            <a:normAutofit fontScale="92500" lnSpcReduction="10000"/>
          </a:bodyPr>
          <a:lstStyle/>
          <a:p>
            <a:pPr>
              <a:lnSpc>
                <a:spcPct val="150000"/>
              </a:lnSpc>
            </a:pPr>
            <a:r>
              <a:rPr lang="zh-CN" altLang="en-US" b="1" dirty="0" smtClean="0"/>
              <a:t>教学目标与教学过程联系不多。</a:t>
            </a:r>
            <a:endParaRPr lang="en-US" altLang="zh-CN" b="1" dirty="0" smtClean="0"/>
          </a:p>
          <a:p>
            <a:pPr>
              <a:lnSpc>
                <a:spcPct val="150000"/>
              </a:lnSpc>
            </a:pPr>
            <a:r>
              <a:rPr lang="zh-CN" altLang="zh-CN" b="1" dirty="0" smtClean="0"/>
              <a:t>教学过程与教材内容、教学内容混淆</a:t>
            </a:r>
            <a:r>
              <a:rPr lang="zh-CN" altLang="en-US" b="1" dirty="0" smtClean="0"/>
              <a:t>。</a:t>
            </a:r>
            <a:endParaRPr lang="en-US" altLang="zh-CN" b="1" dirty="0" smtClean="0"/>
          </a:p>
          <a:p>
            <a:pPr>
              <a:lnSpc>
                <a:spcPct val="150000"/>
              </a:lnSpc>
            </a:pPr>
            <a:r>
              <a:rPr lang="zh-CN" altLang="en-US" b="1" dirty="0" smtClean="0"/>
              <a:t>导入</a:t>
            </a:r>
            <a:r>
              <a:rPr lang="zh-CN" altLang="zh-CN" b="1" dirty="0" smtClean="0"/>
              <a:t>手段</a:t>
            </a:r>
            <a:r>
              <a:rPr lang="zh-CN" altLang="en-US" b="1" dirty="0" smtClean="0"/>
              <a:t>多为直接导入。</a:t>
            </a:r>
            <a:endParaRPr lang="en-US" altLang="zh-CN" b="1" dirty="0" smtClean="0"/>
          </a:p>
          <a:p>
            <a:pPr>
              <a:lnSpc>
                <a:spcPct val="150000"/>
              </a:lnSpc>
            </a:pPr>
            <a:r>
              <a:rPr lang="zh-CN" altLang="en-US" b="1" dirty="0" smtClean="0"/>
              <a:t>课堂教学</a:t>
            </a:r>
            <a:r>
              <a:rPr lang="zh-CN" altLang="zh-CN" b="1" dirty="0" smtClean="0"/>
              <a:t>师生互动较少</a:t>
            </a:r>
            <a:r>
              <a:rPr lang="zh-CN" altLang="en-US" b="1" dirty="0" smtClean="0"/>
              <a:t>，学生实践操作环节欠缺。</a:t>
            </a:r>
            <a:endParaRPr lang="en-US" altLang="zh-CN" b="1" dirty="0" smtClean="0"/>
          </a:p>
          <a:p>
            <a:pPr>
              <a:lnSpc>
                <a:spcPct val="150000"/>
              </a:lnSpc>
            </a:pPr>
            <a:r>
              <a:rPr lang="zh-CN" altLang="en-US" b="1" dirty="0" smtClean="0"/>
              <a:t>无结课环节或结课环节单一。</a:t>
            </a:r>
            <a:endParaRPr lang="en-US" altLang="zh-CN" b="1" dirty="0" smtClean="0"/>
          </a:p>
          <a:p>
            <a:pPr>
              <a:lnSpc>
                <a:spcPct val="150000"/>
              </a:lnSpc>
            </a:pPr>
            <a:endParaRPr lang="zh-CN" alt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457200" y="274638"/>
            <a:ext cx="8291264" cy="1143000"/>
          </a:xfrm>
          <a:solidFill>
            <a:srgbClr val="FFFF00"/>
          </a:solidFill>
        </p:spPr>
        <p:txBody>
          <a:bodyPr>
            <a:normAutofit/>
          </a:bodyPr>
          <a:lstStyle/>
          <a:p>
            <a:r>
              <a:rPr lang="zh-CN" altLang="en-US" sz="4800" b="1" dirty="0" smtClean="0">
                <a:solidFill>
                  <a:srgbClr val="FF0000"/>
                </a:solidFill>
                <a:latin typeface="楷体" pitchFamily="49" charset="-122"/>
                <a:ea typeface="楷体" pitchFamily="49" charset="-122"/>
              </a:rPr>
              <a:t>一、新教师教案问题梳理</a:t>
            </a:r>
            <a:endParaRPr lang="zh-CN" altLang="en-US" sz="4800"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457200" y="1340768"/>
            <a:ext cx="8229600" cy="5112568"/>
          </a:xfrm>
        </p:spPr>
        <p:txBody>
          <a:bodyPr>
            <a:noAutofit/>
          </a:bodyPr>
          <a:lstStyle/>
          <a:p>
            <a:pPr>
              <a:lnSpc>
                <a:spcPct val="150000"/>
              </a:lnSpc>
            </a:pPr>
            <a:r>
              <a:rPr lang="zh-CN" altLang="en-US" sz="2800" b="1" dirty="0" smtClean="0"/>
              <a:t>教案书写格式不够规范</a:t>
            </a:r>
            <a:endParaRPr lang="en-US" altLang="zh-CN" sz="2800" b="1" dirty="0" smtClean="0"/>
          </a:p>
          <a:p>
            <a:pPr>
              <a:lnSpc>
                <a:spcPct val="150000"/>
              </a:lnSpc>
            </a:pPr>
            <a:r>
              <a:rPr lang="zh-CN" altLang="zh-CN" sz="2800" b="1" dirty="0" smtClean="0"/>
              <a:t>教学课题内容多或表述不清</a:t>
            </a:r>
            <a:endParaRPr lang="en-US" altLang="zh-CN" sz="2800" b="1" dirty="0" smtClean="0"/>
          </a:p>
          <a:p>
            <a:pPr>
              <a:lnSpc>
                <a:spcPct val="150000"/>
              </a:lnSpc>
            </a:pPr>
            <a:r>
              <a:rPr lang="zh-CN" altLang="en-US" sz="2800" b="1" dirty="0" smtClean="0">
                <a:solidFill>
                  <a:srgbClr val="FF0000"/>
                </a:solidFill>
              </a:rPr>
              <a:t>教学目标</a:t>
            </a:r>
            <a:r>
              <a:rPr lang="zh-CN" altLang="zh-CN" sz="2800" b="1" dirty="0" smtClean="0">
                <a:solidFill>
                  <a:srgbClr val="FF0000"/>
                </a:solidFill>
              </a:rPr>
              <a:t>表述不</a:t>
            </a:r>
            <a:r>
              <a:rPr lang="zh-CN" altLang="en-US" sz="2800" b="1" dirty="0" smtClean="0">
                <a:solidFill>
                  <a:srgbClr val="FF0000"/>
                </a:solidFill>
              </a:rPr>
              <a:t>够准确</a:t>
            </a:r>
            <a:endParaRPr lang="en-US" altLang="zh-CN" sz="2800" b="1" dirty="0" smtClean="0">
              <a:solidFill>
                <a:srgbClr val="FF0000"/>
              </a:solidFill>
            </a:endParaRPr>
          </a:p>
          <a:p>
            <a:pPr>
              <a:lnSpc>
                <a:spcPct val="150000"/>
              </a:lnSpc>
            </a:pPr>
            <a:r>
              <a:rPr lang="zh-CN" altLang="zh-CN" sz="2800" b="1" dirty="0" smtClean="0">
                <a:solidFill>
                  <a:srgbClr val="FF0000"/>
                </a:solidFill>
              </a:rPr>
              <a:t>教学重难点把握不准</a:t>
            </a:r>
            <a:endParaRPr lang="en-US" altLang="zh-CN" sz="2800" b="1" dirty="0" smtClean="0">
              <a:solidFill>
                <a:srgbClr val="FF0000"/>
              </a:solidFill>
            </a:endParaRPr>
          </a:p>
          <a:p>
            <a:pPr>
              <a:lnSpc>
                <a:spcPct val="150000"/>
              </a:lnSpc>
            </a:pPr>
            <a:r>
              <a:rPr lang="zh-CN" altLang="zh-CN" sz="2800" b="1" dirty="0" smtClean="0"/>
              <a:t>教学方法和教学手段单一</a:t>
            </a:r>
            <a:endParaRPr lang="en-US" altLang="zh-CN" sz="2800" b="1" dirty="0" smtClean="0"/>
          </a:p>
          <a:p>
            <a:pPr>
              <a:lnSpc>
                <a:spcPct val="150000"/>
              </a:lnSpc>
            </a:pPr>
            <a:r>
              <a:rPr lang="zh-CN" altLang="zh-CN" sz="2800" b="1" dirty="0" smtClean="0">
                <a:solidFill>
                  <a:srgbClr val="FF0000"/>
                </a:solidFill>
              </a:rPr>
              <a:t>教学过程</a:t>
            </a:r>
            <a:r>
              <a:rPr lang="zh-CN" altLang="en-US" sz="2800" b="1" dirty="0" smtClean="0">
                <a:solidFill>
                  <a:srgbClr val="FF0000"/>
                </a:solidFill>
              </a:rPr>
              <a:t>（教学环节）较为凌乱</a:t>
            </a:r>
            <a:endParaRPr lang="en-US" altLang="zh-CN" sz="2800" b="1" dirty="0" smtClean="0"/>
          </a:p>
          <a:p>
            <a:pPr>
              <a:lnSpc>
                <a:spcPct val="150000"/>
              </a:lnSpc>
            </a:pPr>
            <a:r>
              <a:rPr lang="zh-CN" altLang="zh-CN" sz="2800" b="1" dirty="0" smtClean="0"/>
              <a:t>理论学习与行业企业实践经验联系较少</a:t>
            </a:r>
            <a:endParaRPr lang="zh-CN" altLang="en-US"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导课环节课例分析</a:t>
            </a:r>
            <a:endParaRPr lang="zh-CN" altLang="en-US" b="1" dirty="0">
              <a:solidFill>
                <a:srgbClr val="FF0000"/>
              </a:solidFill>
            </a:endParaRPr>
          </a:p>
        </p:txBody>
      </p:sp>
      <p:sp>
        <p:nvSpPr>
          <p:cNvPr id="3" name="内容占位符 2"/>
          <p:cNvSpPr>
            <a:spLocks noGrp="1"/>
          </p:cNvSpPr>
          <p:nvPr>
            <p:ph idx="1"/>
          </p:nvPr>
        </p:nvSpPr>
        <p:spPr>
          <a:xfrm>
            <a:off x="457200" y="1600200"/>
            <a:ext cx="8003232" cy="4525963"/>
          </a:xfrm>
        </p:spPr>
        <p:txBody>
          <a:bodyPr>
            <a:normAutofit fontScale="70000" lnSpcReduction="20000"/>
          </a:bodyPr>
          <a:lstStyle/>
          <a:p>
            <a:r>
              <a:rPr lang="zh-CN" altLang="zh-CN" b="1" dirty="0" smtClean="0"/>
              <a:t>导入课题：（</a:t>
            </a:r>
            <a:r>
              <a:rPr lang="zh-CN" altLang="en-US" b="1" dirty="0" smtClean="0">
                <a:solidFill>
                  <a:srgbClr val="002060"/>
                </a:solidFill>
              </a:rPr>
              <a:t>提问导入</a:t>
            </a:r>
            <a:r>
              <a:rPr lang="zh-CN" altLang="zh-CN" b="1" dirty="0" smtClean="0"/>
              <a:t>）</a:t>
            </a:r>
            <a:endParaRPr lang="zh-CN" altLang="zh-CN" dirty="0" smtClean="0"/>
          </a:p>
          <a:p>
            <a:pPr>
              <a:lnSpc>
                <a:spcPts val="4300"/>
              </a:lnSpc>
            </a:pPr>
            <a:r>
              <a:rPr lang="zh-CN" altLang="zh-CN" b="1" dirty="0" smtClean="0">
                <a:solidFill>
                  <a:srgbClr val="FF0000"/>
                </a:solidFill>
              </a:rPr>
              <a:t>老师：</a:t>
            </a:r>
            <a:r>
              <a:rPr lang="zh-CN" altLang="zh-CN" dirty="0" smtClean="0"/>
              <a:t>大家都知道市面上有很多种类的方便面，大家看看</a:t>
            </a:r>
            <a:r>
              <a:rPr lang="en-US" altLang="zh-CN" dirty="0" smtClean="0"/>
              <a:t>PPT</a:t>
            </a:r>
            <a:r>
              <a:rPr lang="zh-CN" altLang="zh-CN" dirty="0" smtClean="0"/>
              <a:t>里面的两张图片，看看它们有什么区别？</a:t>
            </a:r>
            <a:endParaRPr lang="en-US" altLang="zh-CN" dirty="0" smtClean="0"/>
          </a:p>
          <a:p>
            <a:pPr>
              <a:lnSpc>
                <a:spcPts val="4300"/>
              </a:lnSpc>
            </a:pPr>
            <a:r>
              <a:rPr lang="zh-CN" altLang="zh-CN" b="1" dirty="0" smtClean="0">
                <a:solidFill>
                  <a:srgbClr val="FF0000"/>
                </a:solidFill>
              </a:rPr>
              <a:t>老师：</a:t>
            </a:r>
            <a:r>
              <a:rPr lang="zh-CN" altLang="zh-CN" dirty="0" smtClean="0"/>
              <a:t>如果在没有包装的情况下，我们通过哪种理化检测手段来区别哪种是油炸的方便面哪种是非油炸的方便面？</a:t>
            </a:r>
            <a:endParaRPr lang="en-US" altLang="zh-CN" dirty="0" smtClean="0"/>
          </a:p>
          <a:p>
            <a:pPr>
              <a:lnSpc>
                <a:spcPts val="4300"/>
              </a:lnSpc>
            </a:pPr>
            <a:r>
              <a:rPr lang="zh-CN" altLang="zh-CN" b="1" dirty="0" smtClean="0">
                <a:solidFill>
                  <a:srgbClr val="FF0000"/>
                </a:solidFill>
              </a:rPr>
              <a:t>老师：</a:t>
            </a:r>
            <a:r>
              <a:rPr lang="zh-CN" altLang="zh-CN" dirty="0" smtClean="0"/>
              <a:t>对，可以通过测定脂肪含量来判断哪种是油炸的方便面哪种是非油炸的方便面。我们今天就要学习粗脂肪含量的测定。</a:t>
            </a:r>
          </a:p>
          <a:p>
            <a:endParaRPr lang="zh-CN" altLang="zh-CN" dirty="0" smtClean="0"/>
          </a:p>
          <a:p>
            <a:endParaRPr lang="zh-CN" altLang="zh-CN" dirty="0" smtClean="0"/>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导课环节课例分析</a:t>
            </a:r>
            <a:endParaRPr lang="zh-CN" altLang="en-US" b="1" dirty="0">
              <a:solidFill>
                <a:srgbClr val="FF0000"/>
              </a:solidFill>
            </a:endParaRPr>
          </a:p>
        </p:txBody>
      </p:sp>
      <p:sp>
        <p:nvSpPr>
          <p:cNvPr id="3" name="内容占位符 2"/>
          <p:cNvSpPr>
            <a:spLocks noGrp="1"/>
          </p:cNvSpPr>
          <p:nvPr>
            <p:ph idx="1"/>
          </p:nvPr>
        </p:nvSpPr>
        <p:spPr>
          <a:xfrm>
            <a:off x="457200" y="1600200"/>
            <a:ext cx="8003232" cy="4525963"/>
          </a:xfrm>
        </p:spPr>
        <p:txBody>
          <a:bodyPr>
            <a:normAutofit fontScale="77500" lnSpcReduction="20000"/>
          </a:bodyPr>
          <a:lstStyle/>
          <a:p>
            <a:pPr>
              <a:lnSpc>
                <a:spcPct val="160000"/>
              </a:lnSpc>
            </a:pPr>
            <a:r>
              <a:rPr lang="zh-CN" altLang="zh-CN" b="1" dirty="0" smtClean="0"/>
              <a:t>导入课题</a:t>
            </a:r>
            <a:r>
              <a:rPr lang="zh-CN" altLang="en-US" b="1" dirty="0" smtClean="0">
                <a:solidFill>
                  <a:srgbClr val="002060"/>
                </a:solidFill>
              </a:rPr>
              <a:t>：</a:t>
            </a:r>
            <a:r>
              <a:rPr lang="zh-CN" altLang="en-US" b="1" dirty="0" smtClean="0">
                <a:solidFill>
                  <a:srgbClr val="002060"/>
                </a:solidFill>
                <a:sym typeface="Wingdings" pitchFamily="2" charset="2"/>
              </a:rPr>
              <a:t>（事例导入）</a:t>
            </a:r>
            <a:endParaRPr lang="en-US" altLang="zh-CN" b="1" dirty="0" smtClean="0">
              <a:solidFill>
                <a:srgbClr val="002060"/>
              </a:solidFill>
            </a:endParaRPr>
          </a:p>
          <a:p>
            <a:pPr>
              <a:lnSpc>
                <a:spcPct val="160000"/>
              </a:lnSpc>
            </a:pPr>
            <a:r>
              <a:rPr lang="zh-CN" altLang="zh-CN" b="1" dirty="0" smtClean="0">
                <a:latin typeface="楷体" pitchFamily="49" charset="-122"/>
                <a:ea typeface="楷体" pitchFamily="49" charset="-122"/>
              </a:rPr>
              <a:t>播放《</a:t>
            </a:r>
            <a:r>
              <a:rPr lang="zh-CN" altLang="zh-CN" b="1" dirty="0" smtClean="0">
                <a:solidFill>
                  <a:srgbClr val="FF0000"/>
                </a:solidFill>
                <a:latin typeface="楷体" pitchFamily="49" charset="-122"/>
                <a:ea typeface="楷体" pitchFamily="49" charset="-122"/>
              </a:rPr>
              <a:t>小兔子乖乖</a:t>
            </a:r>
            <a:r>
              <a:rPr lang="zh-CN" altLang="zh-CN" b="1" dirty="0" smtClean="0">
                <a:latin typeface="楷体" pitchFamily="49" charset="-122"/>
                <a:ea typeface="楷体" pitchFamily="49" charset="-122"/>
              </a:rPr>
              <a:t>》视频，引出本节课的内容。同学们，我们在第二单元学习了角色游戏，刚才大家看了《小兔子乖乖》视频，请猜一猜我们今天要学习什么？</a:t>
            </a:r>
          </a:p>
          <a:p>
            <a:pPr>
              <a:lnSpc>
                <a:spcPct val="160000"/>
              </a:lnSpc>
            </a:pPr>
            <a:endParaRPr lang="zh-CN" altLang="zh-CN" dirty="0" smtClean="0">
              <a:latin typeface="楷体" pitchFamily="49" charset="-122"/>
              <a:ea typeface="楷体" pitchFamily="49" charset="-122"/>
            </a:endParaRPr>
          </a:p>
          <a:p>
            <a:pPr>
              <a:lnSpc>
                <a:spcPct val="160000"/>
              </a:lnSpc>
            </a:pPr>
            <a:r>
              <a:rPr lang="zh-CN" altLang="en-US" b="1" dirty="0" smtClean="0">
                <a:latin typeface="楷体" pitchFamily="49" charset="-122"/>
                <a:ea typeface="楷体" pitchFamily="49" charset="-122"/>
              </a:rPr>
              <a:t>播放</a:t>
            </a:r>
            <a:r>
              <a:rPr lang="zh-CN" altLang="zh-CN" b="1" dirty="0" smtClean="0">
                <a:latin typeface="楷体" pitchFamily="49" charset="-122"/>
                <a:ea typeface="楷体" pitchFamily="49" charset="-122"/>
              </a:rPr>
              <a:t>《</a:t>
            </a:r>
            <a:r>
              <a:rPr lang="zh-CN" altLang="zh-CN" b="1" dirty="0" smtClean="0">
                <a:solidFill>
                  <a:srgbClr val="FF0000"/>
                </a:solidFill>
                <a:latin typeface="楷体" pitchFamily="49" charset="-122"/>
                <a:ea typeface="楷体" pitchFamily="49" charset="-122"/>
              </a:rPr>
              <a:t>百多邦广告</a:t>
            </a:r>
            <a:r>
              <a:rPr lang="zh-CN"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a:t>
            </a:r>
            <a:r>
              <a:rPr lang="en-US" altLang="zh-CN" b="1" dirty="0" smtClean="0">
                <a:latin typeface="楷体" pitchFamily="49" charset="-122"/>
                <a:ea typeface="楷体" pitchFamily="49" charset="-122"/>
              </a:rPr>
              <a:t>《</a:t>
            </a:r>
            <a:r>
              <a:rPr lang="zh-CN" altLang="en-US" b="1" dirty="0" smtClean="0">
                <a:solidFill>
                  <a:srgbClr val="FF0000"/>
                </a:solidFill>
                <a:latin typeface="楷体" pitchFamily="49" charset="-122"/>
                <a:ea typeface="楷体" pitchFamily="49" charset="-122"/>
              </a:rPr>
              <a:t>苹果电脑广告</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，通过教师提问，引出课题。</a:t>
            </a:r>
            <a:endParaRPr lang="zh-CN" altLang="zh-CN" b="1" dirty="0" smtClean="0">
              <a:latin typeface="楷体" pitchFamily="49" charset="-122"/>
              <a:ea typeface="楷体" pitchFamily="49" charset="-122"/>
            </a:endParaRPr>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课堂教学活动课例分析</a:t>
            </a:r>
            <a:endParaRPr lang="zh-CN" altLang="en-US" b="1" dirty="0">
              <a:solidFill>
                <a:srgbClr val="FF0000"/>
              </a:solidFill>
            </a:endParaRPr>
          </a:p>
        </p:txBody>
      </p:sp>
      <p:sp>
        <p:nvSpPr>
          <p:cNvPr id="3" name="内容占位符 2"/>
          <p:cNvSpPr>
            <a:spLocks noGrp="1"/>
          </p:cNvSpPr>
          <p:nvPr>
            <p:ph idx="1"/>
          </p:nvPr>
        </p:nvSpPr>
        <p:spPr/>
        <p:txBody>
          <a:bodyPr>
            <a:normAutofit fontScale="77500" lnSpcReduction="20000"/>
          </a:bodyPr>
          <a:lstStyle/>
          <a:p>
            <a:pPr>
              <a:lnSpc>
                <a:spcPct val="120000"/>
              </a:lnSpc>
            </a:pPr>
            <a:r>
              <a:rPr lang="zh-CN" altLang="zh-CN" b="1" dirty="0" smtClean="0"/>
              <a:t>（二）表演游戏的特点</a:t>
            </a:r>
          </a:p>
          <a:p>
            <a:pPr>
              <a:lnSpc>
                <a:spcPct val="120000"/>
              </a:lnSpc>
            </a:pPr>
            <a:r>
              <a:rPr lang="en-US" altLang="zh-CN" b="1" dirty="0" smtClean="0"/>
              <a:t>1</a:t>
            </a:r>
            <a:r>
              <a:rPr lang="zh-CN" altLang="zh-CN" b="1" dirty="0" smtClean="0"/>
              <a:t>．表演游戏是幼儿的一种艺术表演活动</a:t>
            </a:r>
          </a:p>
          <a:p>
            <a:pPr>
              <a:lnSpc>
                <a:spcPct val="120000"/>
              </a:lnSpc>
            </a:pPr>
            <a:r>
              <a:rPr lang="en-US" altLang="zh-CN" dirty="0" smtClean="0"/>
              <a:t>* </a:t>
            </a:r>
            <a:r>
              <a:rPr lang="zh-CN" altLang="zh-CN" dirty="0" smtClean="0"/>
              <a:t>表演游戏与角色游戏的异同：</a:t>
            </a:r>
          </a:p>
          <a:p>
            <a:pPr>
              <a:lnSpc>
                <a:spcPct val="120000"/>
              </a:lnSpc>
            </a:pPr>
            <a:r>
              <a:rPr lang="zh-CN" altLang="zh-CN" dirty="0" smtClean="0"/>
              <a:t>（</a:t>
            </a:r>
            <a:r>
              <a:rPr lang="en-US" altLang="zh-CN" dirty="0" smtClean="0"/>
              <a:t>1</a:t>
            </a:r>
            <a:r>
              <a:rPr lang="zh-CN" altLang="zh-CN" dirty="0" smtClean="0"/>
              <a:t>）</a:t>
            </a:r>
            <a:r>
              <a:rPr lang="zh-CN" altLang="zh-CN" b="1" dirty="0" smtClean="0">
                <a:solidFill>
                  <a:srgbClr val="FF0000"/>
                </a:solidFill>
              </a:rPr>
              <a:t>情境模拟</a:t>
            </a:r>
            <a:r>
              <a:rPr lang="zh-CN" altLang="zh-CN" dirty="0" smtClean="0"/>
              <a:t>：娃娃家“爸爸、妈妈”带着“娃娃”逛超市的情景。</a:t>
            </a:r>
          </a:p>
          <a:p>
            <a:pPr>
              <a:lnSpc>
                <a:spcPct val="120000"/>
              </a:lnSpc>
            </a:pPr>
            <a:r>
              <a:rPr lang="zh-CN" altLang="zh-CN" dirty="0" smtClean="0"/>
              <a:t>（</a:t>
            </a:r>
            <a:r>
              <a:rPr lang="en-US" altLang="zh-CN" dirty="0" smtClean="0"/>
              <a:t>2</a:t>
            </a:r>
            <a:r>
              <a:rPr lang="zh-CN" altLang="zh-CN" dirty="0" smtClean="0"/>
              <a:t>）结合《小兔子乖乖》视频，学生</a:t>
            </a:r>
            <a:r>
              <a:rPr lang="zh-CN" altLang="zh-CN" b="1" dirty="0" smtClean="0">
                <a:solidFill>
                  <a:srgbClr val="FF0000"/>
                </a:solidFill>
              </a:rPr>
              <a:t>分组讨论</a:t>
            </a:r>
            <a:r>
              <a:rPr lang="zh-CN" altLang="zh-CN" dirty="0" smtClean="0"/>
              <a:t>：表演游戏与角色游戏的异同。</a:t>
            </a:r>
          </a:p>
          <a:p>
            <a:pPr>
              <a:lnSpc>
                <a:spcPct val="120000"/>
              </a:lnSpc>
            </a:pPr>
            <a:r>
              <a:rPr lang="zh-CN" altLang="zh-CN" dirty="0" smtClean="0"/>
              <a:t>（</a:t>
            </a:r>
            <a:r>
              <a:rPr lang="en-US" altLang="zh-CN" dirty="0" smtClean="0"/>
              <a:t>3</a:t>
            </a:r>
            <a:r>
              <a:rPr lang="zh-CN" altLang="zh-CN" dirty="0" smtClean="0"/>
              <a:t>）</a:t>
            </a:r>
            <a:r>
              <a:rPr lang="zh-CN" altLang="zh-CN" b="1" dirty="0" smtClean="0">
                <a:solidFill>
                  <a:srgbClr val="FF0000"/>
                </a:solidFill>
              </a:rPr>
              <a:t>小组代表发言</a:t>
            </a:r>
            <a:r>
              <a:rPr lang="zh-CN" altLang="zh-CN" dirty="0" smtClean="0"/>
              <a:t>，分享讨论结果。</a:t>
            </a:r>
          </a:p>
          <a:p>
            <a:pPr>
              <a:lnSpc>
                <a:spcPct val="120000"/>
              </a:lnSpc>
            </a:pPr>
            <a:r>
              <a:rPr lang="zh-CN" altLang="zh-CN" dirty="0" smtClean="0"/>
              <a:t>（</a:t>
            </a:r>
            <a:r>
              <a:rPr lang="en-US" altLang="zh-CN" dirty="0" smtClean="0"/>
              <a:t>4</a:t>
            </a:r>
            <a:r>
              <a:rPr lang="zh-CN" altLang="zh-CN" dirty="0" smtClean="0"/>
              <a:t>）</a:t>
            </a:r>
            <a:r>
              <a:rPr lang="zh-CN" altLang="zh-CN" b="1" dirty="0" smtClean="0">
                <a:solidFill>
                  <a:srgbClr val="FF0000"/>
                </a:solidFill>
              </a:rPr>
              <a:t>教师归纳总结</a:t>
            </a:r>
            <a:r>
              <a:rPr lang="zh-CN" altLang="zh-CN" dirty="0" smtClean="0"/>
              <a:t>：表演游戏是幼儿的一种艺术表演活动</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课堂教学活动课例分析</a:t>
            </a:r>
            <a:endParaRPr lang="zh-CN" altLang="en-US" dirty="0"/>
          </a:p>
        </p:txBody>
      </p:sp>
      <p:sp>
        <p:nvSpPr>
          <p:cNvPr id="3" name="内容占位符 2"/>
          <p:cNvSpPr>
            <a:spLocks noGrp="1"/>
          </p:cNvSpPr>
          <p:nvPr>
            <p:ph idx="1"/>
          </p:nvPr>
        </p:nvSpPr>
        <p:spPr/>
        <p:txBody>
          <a:bodyPr/>
          <a:lstStyle/>
          <a:p>
            <a:r>
              <a:rPr lang="zh-CN" altLang="zh-CN" b="1" dirty="0" smtClean="0"/>
              <a:t>（二）廉洁，如何从现在做起？（</a:t>
            </a:r>
            <a:r>
              <a:rPr lang="en-US" altLang="zh-CN" b="1" dirty="0" smtClean="0"/>
              <a:t>25</a:t>
            </a:r>
            <a:r>
              <a:rPr lang="zh-CN" altLang="zh-CN" b="1" dirty="0" smtClean="0"/>
              <a:t>分钟）</a:t>
            </a:r>
          </a:p>
          <a:p>
            <a:r>
              <a:rPr lang="zh-CN" altLang="zh-CN" dirty="0" smtClean="0">
                <a:latin typeface="楷体" pitchFamily="49" charset="-122"/>
                <a:ea typeface="楷体" pitchFamily="49" charset="-122"/>
              </a:rPr>
              <a:t>【</a:t>
            </a:r>
            <a:r>
              <a:rPr lang="zh-CN" altLang="zh-CN" b="1" dirty="0" smtClean="0">
                <a:solidFill>
                  <a:srgbClr val="FF0000"/>
                </a:solidFill>
                <a:latin typeface="楷体" pitchFamily="49" charset="-122"/>
                <a:ea typeface="楷体" pitchFamily="49" charset="-122"/>
              </a:rPr>
              <a:t>讨论</a:t>
            </a:r>
            <a:r>
              <a:rPr lang="zh-CN" altLang="zh-CN" dirty="0" smtClean="0">
                <a:latin typeface="楷体" pitchFamily="49" charset="-122"/>
                <a:ea typeface="楷体" pitchFamily="49" charset="-122"/>
              </a:rPr>
              <a:t>】你认为是什么原因引起不廉洁行为的发生？</a:t>
            </a:r>
            <a:endParaRPr lang="en-US" altLang="zh-CN" dirty="0" smtClean="0">
              <a:latin typeface="楷体" pitchFamily="49" charset="-122"/>
              <a:ea typeface="楷体" pitchFamily="49" charset="-122"/>
            </a:endParaRPr>
          </a:p>
          <a:p>
            <a:r>
              <a:rPr lang="zh-CN" altLang="zh-CN" dirty="0" smtClean="0">
                <a:latin typeface="楷体" pitchFamily="49" charset="-122"/>
                <a:ea typeface="楷体" pitchFamily="49" charset="-122"/>
              </a:rPr>
              <a:t>【</a:t>
            </a:r>
            <a:r>
              <a:rPr lang="zh-CN" altLang="zh-CN" b="1" dirty="0" smtClean="0">
                <a:solidFill>
                  <a:srgbClr val="FF0000"/>
                </a:solidFill>
                <a:latin typeface="楷体" pitchFamily="49" charset="-122"/>
                <a:ea typeface="楷体" pitchFamily="49" charset="-122"/>
              </a:rPr>
              <a:t>学生小组讨论</a:t>
            </a:r>
            <a:r>
              <a:rPr lang="zh-CN" altLang="zh-CN" dirty="0" smtClean="0">
                <a:latin typeface="楷体" pitchFamily="49" charset="-122"/>
                <a:ea typeface="楷体" pitchFamily="49" charset="-122"/>
              </a:rPr>
              <a:t>】 针对刚才同学们发现的校园中的腐败亚文化现象，谈谈自己认为可行的措施或建议，并请小组代表发言。（</a:t>
            </a:r>
            <a:r>
              <a:rPr lang="en-US" altLang="zh-CN" dirty="0" smtClean="0">
                <a:latin typeface="楷体" pitchFamily="49" charset="-122"/>
                <a:ea typeface="楷体" pitchFamily="49" charset="-122"/>
              </a:rPr>
              <a:t>10</a:t>
            </a:r>
            <a:r>
              <a:rPr lang="zh-CN" altLang="zh-CN" dirty="0" smtClean="0">
                <a:latin typeface="楷体" pitchFamily="49" charset="-122"/>
                <a:ea typeface="楷体" pitchFamily="49" charset="-122"/>
              </a:rPr>
              <a:t>分钟）</a:t>
            </a:r>
            <a:endParaRPr lang="en-US" altLang="zh-CN" dirty="0" smtClean="0">
              <a:latin typeface="楷体" pitchFamily="49" charset="-122"/>
              <a:ea typeface="楷体" pitchFamily="49" charset="-122"/>
            </a:endParaRPr>
          </a:p>
          <a:p>
            <a:r>
              <a:rPr lang="zh-CN" altLang="zh-CN" dirty="0" smtClean="0">
                <a:latin typeface="楷体" pitchFamily="49" charset="-122"/>
                <a:ea typeface="楷体" pitchFamily="49" charset="-122"/>
              </a:rPr>
              <a:t>【</a:t>
            </a:r>
            <a:r>
              <a:rPr lang="zh-CN" altLang="zh-CN" b="1" dirty="0" smtClean="0">
                <a:solidFill>
                  <a:srgbClr val="FF0000"/>
                </a:solidFill>
                <a:latin typeface="楷体" pitchFamily="49" charset="-122"/>
                <a:ea typeface="楷体" pitchFamily="49" charset="-122"/>
              </a:rPr>
              <a:t>视频</a:t>
            </a:r>
            <a:r>
              <a:rPr lang="zh-CN" altLang="zh-CN" dirty="0" smtClean="0">
                <a:latin typeface="楷体" pitchFamily="49" charset="-122"/>
                <a:ea typeface="楷体" pitchFamily="49" charset="-122"/>
              </a:rPr>
              <a:t>】李启铭事件（</a:t>
            </a:r>
            <a:r>
              <a:rPr lang="en-US" altLang="zh-CN" dirty="0" smtClean="0">
                <a:latin typeface="楷体" pitchFamily="49" charset="-122"/>
                <a:ea typeface="楷体" pitchFamily="49" charset="-122"/>
              </a:rPr>
              <a:t>3</a:t>
            </a:r>
            <a:r>
              <a:rPr lang="zh-CN" altLang="zh-CN" dirty="0" smtClean="0">
                <a:latin typeface="楷体" pitchFamily="49" charset="-122"/>
                <a:ea typeface="楷体" pitchFamily="49" charset="-122"/>
              </a:rPr>
              <a:t>分钟）</a:t>
            </a:r>
          </a:p>
          <a:p>
            <a:endParaRPr lang="zh-CN" altLang="zh-CN" dirty="0" smtClean="0">
              <a:latin typeface="楷体" pitchFamily="49" charset="-122"/>
              <a:ea typeface="楷体" pitchFamily="49" charset="-122"/>
            </a:endParaRPr>
          </a:p>
          <a:p>
            <a:endParaRPr lang="zh-CN" altLang="zh-CN" dirty="0" smtClean="0"/>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1907704" y="692696"/>
            <a:ext cx="5472608" cy="1143000"/>
          </a:xfrm>
          <a:solidFill>
            <a:srgbClr val="FFFF00"/>
          </a:solidFill>
        </p:spPr>
        <p:txBody>
          <a:bodyPr/>
          <a:lstStyle/>
          <a:p>
            <a:r>
              <a:rPr lang="en-US" altLang="zh-CN" b="1" dirty="0" smtClean="0"/>
              <a:t>7. </a:t>
            </a:r>
            <a:r>
              <a:rPr lang="zh-CN" altLang="en-US" b="1" dirty="0" smtClean="0"/>
              <a:t>岗位实践经验</a:t>
            </a:r>
            <a:endParaRPr lang="zh-CN" altLang="en-US" b="1" dirty="0"/>
          </a:p>
        </p:txBody>
      </p:sp>
      <p:sp>
        <p:nvSpPr>
          <p:cNvPr id="3" name="内容占位符 2"/>
          <p:cNvSpPr>
            <a:spLocks noGrp="1"/>
          </p:cNvSpPr>
          <p:nvPr>
            <p:ph idx="1"/>
          </p:nvPr>
        </p:nvSpPr>
        <p:spPr>
          <a:xfrm>
            <a:off x="457200" y="2060848"/>
            <a:ext cx="8229600" cy="4065315"/>
          </a:xfrm>
        </p:spPr>
        <p:txBody>
          <a:bodyPr/>
          <a:lstStyle/>
          <a:p>
            <a:r>
              <a:rPr lang="zh-CN" altLang="zh-CN" b="1" dirty="0" smtClean="0"/>
              <a:t>理论学习与行业企业实践经验联系较少</a:t>
            </a:r>
            <a:endParaRPr lang="zh-CN" altLang="en-US" b="1" dirty="0" smtClean="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Rectangle 2"/>
          <p:cNvSpPr>
            <a:spLocks noChangeArrowheads="1"/>
          </p:cNvSpPr>
          <p:nvPr/>
        </p:nvSpPr>
        <p:spPr bwMode="auto">
          <a:xfrm>
            <a:off x="899592" y="1910392"/>
            <a:ext cx="6984776" cy="4128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从教学目标和教学任务进行备课 </a:t>
            </a:r>
            <a:endParaRPr kumimoji="0" lang="zh-CN"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创造性使用教材 </a:t>
            </a:r>
            <a:endParaRPr kumimoji="0" lang="zh-CN"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合理安排教学内容 </a:t>
            </a:r>
            <a:endParaRPr kumimoji="0" lang="zh-CN"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准确把握教学重点和难点 </a:t>
            </a:r>
            <a:endParaRPr kumimoji="0" lang="zh-CN"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考虑学生的可接受性 </a:t>
            </a:r>
            <a:endParaRPr kumimoji="0" lang="zh-CN"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sz="2800" b="1" i="0" u="none" strike="noStrike" cap="none" normalizeH="0" baseline="0" dirty="0" smtClean="0">
                <a:ln>
                  <a:noFill/>
                </a:ln>
                <a:solidFill>
                  <a:srgbClr val="008000"/>
                </a:solidFill>
                <a:effectLst/>
                <a:latin typeface="楷体" pitchFamily="49" charset="-122"/>
                <a:ea typeface="楷体" pitchFamily="49" charset="-122"/>
                <a:cs typeface="Tahoma" pitchFamily="34" charset="0"/>
              </a:rPr>
              <a:t>教学方法的适宜性 </a:t>
            </a:r>
            <a:endParaRPr lang="en-US" altLang="zh-CN" sz="2800" b="1" dirty="0" smtClean="0">
              <a:solidFill>
                <a:srgbClr val="008000"/>
              </a:solidFill>
              <a:latin typeface="楷体" pitchFamily="49" charset="-122"/>
              <a:ea typeface="楷体" pitchFamily="49" charset="-122"/>
              <a:cs typeface="Times New Roman" pitchFamily="18" charset="0"/>
            </a:endParaRPr>
          </a:p>
          <a:p>
            <a:pPr marL="0" marR="0" lvl="0" indent="0" algn="l" defTabSz="914400" rtl="0" eaLnBrk="0" fontAlgn="base" latinLnBrk="0" hangingPunct="0">
              <a:lnSpc>
                <a:spcPts val="4000"/>
              </a:lnSpc>
              <a:spcBef>
                <a:spcPct val="0"/>
              </a:spcBef>
              <a:spcAft>
                <a:spcPct val="0"/>
              </a:spcAft>
              <a:buClrTx/>
              <a:buSzTx/>
              <a:buFontTx/>
              <a:buChar char="•"/>
              <a:tabLst/>
            </a:pPr>
            <a:r>
              <a:rPr kumimoji="0" lang="zh-CN" altLang="en-US" sz="2800" b="1" i="0" u="none" strike="noStrike" cap="none" normalizeH="0" baseline="0" dirty="0" smtClean="0">
                <a:ln>
                  <a:noFill/>
                </a:ln>
                <a:solidFill>
                  <a:srgbClr val="008000"/>
                </a:solidFill>
                <a:effectLst/>
                <a:latin typeface="楷体" pitchFamily="49" charset="-122"/>
                <a:ea typeface="楷体" pitchFamily="49" charset="-122"/>
                <a:cs typeface="Times New Roman" pitchFamily="18" charset="0"/>
              </a:rPr>
              <a:t>教学活动的教育性</a:t>
            </a:r>
            <a:endParaRPr kumimoji="0" lang="en-US" altLang="zh-CN" sz="2800" b="1" i="0" u="none" strike="noStrike" cap="none" normalizeH="0" baseline="0" dirty="0" smtClean="0">
              <a:ln>
                <a:noFill/>
              </a:ln>
              <a:solidFill>
                <a:srgbClr val="008000"/>
              </a:solidFill>
              <a:effectLst/>
              <a:latin typeface="楷体" pitchFamily="49" charset="-122"/>
              <a:ea typeface="楷体" pitchFamily="49" charset="-122"/>
              <a:cs typeface="Times New Roman" pitchFamily="18" charset="0"/>
            </a:endParaRPr>
          </a:p>
          <a:p>
            <a:pPr marL="0" marR="0" lvl="0" indent="0" algn="l" defTabSz="914400" rtl="0" eaLnBrk="0" fontAlgn="base" latinLnBrk="0" hangingPunct="0">
              <a:lnSpc>
                <a:spcPts val="4000"/>
              </a:lnSpc>
              <a:spcBef>
                <a:spcPct val="0"/>
              </a:spcBef>
              <a:spcAft>
                <a:spcPct val="0"/>
              </a:spcAft>
              <a:buClrTx/>
              <a:buSzTx/>
              <a:buFontTx/>
              <a:buChar char="•"/>
              <a:tabLst/>
            </a:pPr>
            <a:r>
              <a:rPr lang="zh-CN" altLang="en-US" sz="2800" b="1" dirty="0" smtClean="0">
                <a:solidFill>
                  <a:srgbClr val="008000"/>
                </a:solidFill>
                <a:latin typeface="楷体" pitchFamily="49" charset="-122"/>
                <a:ea typeface="楷体" pitchFamily="49" charset="-122"/>
                <a:cs typeface="Times New Roman" pitchFamily="18" charset="0"/>
              </a:rPr>
              <a:t>尽可能写详案</a:t>
            </a:r>
            <a:r>
              <a:rPr kumimoji="0" lang="zh-CN" altLang="en-US" sz="2800" b="1" i="0" u="none" strike="noStrike" cap="none" normalizeH="0" baseline="0" dirty="0" smtClean="0">
                <a:ln>
                  <a:noFill/>
                </a:ln>
                <a:solidFill>
                  <a:srgbClr val="008000"/>
                </a:solidFill>
                <a:effectLst/>
                <a:latin typeface="楷体" pitchFamily="49" charset="-122"/>
                <a:ea typeface="楷体" pitchFamily="49" charset="-122"/>
                <a:cs typeface="Times New Roman" pitchFamily="18" charset="0"/>
              </a:rPr>
              <a:t> </a:t>
            </a:r>
            <a:endParaRPr kumimoji="0" lang="zh-CN" altLang="en-US" sz="2800" b="1" i="0" u="none" strike="noStrike" cap="none" normalizeH="0" baseline="0" dirty="0" smtClean="0">
              <a:ln>
                <a:noFill/>
              </a:ln>
              <a:solidFill>
                <a:srgbClr val="008000"/>
              </a:solidFill>
              <a:effectLst/>
              <a:latin typeface="楷体" pitchFamily="49" charset="-122"/>
              <a:ea typeface="楷体" pitchFamily="49" charset="-122"/>
              <a:cs typeface="宋体" pitchFamily="2" charset="-122"/>
            </a:endParaRPr>
          </a:p>
        </p:txBody>
      </p:sp>
      <p:sp>
        <p:nvSpPr>
          <p:cNvPr id="3" name="标题 1"/>
          <p:cNvSpPr txBox="1">
            <a:spLocks/>
          </p:cNvSpPr>
          <p:nvPr/>
        </p:nvSpPr>
        <p:spPr>
          <a:xfrm>
            <a:off x="611560" y="548680"/>
            <a:ext cx="7704856" cy="926976"/>
          </a:xfrm>
          <a:prstGeom prst="rect">
            <a:avLst/>
          </a:prstGeom>
          <a:solidFill>
            <a:srgbClr val="FFFF00"/>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8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二、给新老师的一些建议</a:t>
            </a:r>
            <a:endParaRPr kumimoji="0" lang="zh-CN" altLang="en-US" sz="4800" b="1" i="0" u="none" strike="noStrike" kern="1200" cap="none" spc="0" normalizeH="0" baseline="0" noProof="0" dirty="0">
              <a:ln>
                <a:noFill/>
              </a:ln>
              <a:solidFill>
                <a:srgbClr val="FF0000"/>
              </a:solidFill>
              <a:effectLst/>
              <a:uLnTx/>
              <a:uFillTx/>
              <a:latin typeface="楷体" pitchFamily="49" charset="-122"/>
              <a:ea typeface="楷体" pitchFamily="49" charset="-122"/>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solidFill>
                  <a:srgbClr val="FF0000"/>
                </a:solidFill>
                <a:latin typeface="楷体" pitchFamily="49" charset="-122"/>
                <a:ea typeface="楷体" pitchFamily="49" charset="-122"/>
              </a:rPr>
              <a:t>教案示例解析</a:t>
            </a:r>
            <a:endParaRPr lang="zh-CN" altLang="en-US" sz="4000" b="1" dirty="0">
              <a:solidFill>
                <a:srgbClr val="FF0000"/>
              </a:solidFill>
              <a:latin typeface="楷体" pitchFamily="49" charset="-122"/>
              <a:ea typeface="楷体" pitchFamily="49" charset="-122"/>
            </a:endParaRPr>
          </a:p>
        </p:txBody>
      </p:sp>
      <p:graphicFrame>
        <p:nvGraphicFramePr>
          <p:cNvPr id="8" name="表格 7"/>
          <p:cNvGraphicFramePr>
            <a:graphicFrameLocks noGrp="1"/>
          </p:cNvGraphicFramePr>
          <p:nvPr/>
        </p:nvGraphicFramePr>
        <p:xfrm>
          <a:off x="467546" y="1412775"/>
          <a:ext cx="7848871" cy="4651793"/>
        </p:xfrm>
        <a:graphic>
          <a:graphicData uri="http://schemas.openxmlformats.org/drawingml/2006/table">
            <a:tbl>
              <a:tblPr/>
              <a:tblGrid>
                <a:gridCol w="1224134"/>
                <a:gridCol w="1412976"/>
                <a:gridCol w="1404808"/>
                <a:gridCol w="146726"/>
                <a:gridCol w="1265018"/>
                <a:gridCol w="306976"/>
                <a:gridCol w="1152128"/>
                <a:gridCol w="936105"/>
              </a:tblGrid>
              <a:tr h="780574">
                <a:tc>
                  <a:txBody>
                    <a:bodyPr/>
                    <a:lstStyle/>
                    <a:p>
                      <a:pPr algn="ctr">
                        <a:spcAft>
                          <a:spcPts val="0"/>
                        </a:spcAft>
                      </a:pPr>
                      <a:r>
                        <a:rPr lang="zh-CN" sz="1800" b="1" kern="100" dirty="0">
                          <a:latin typeface="Calibri"/>
                          <a:ea typeface="宋体"/>
                          <a:cs typeface="Times New Roman"/>
                        </a:rPr>
                        <a:t>课</a:t>
                      </a:r>
                      <a:r>
                        <a:rPr lang="zh-CN" sz="1800" b="1" kern="100" dirty="0" smtClean="0">
                          <a:latin typeface="Calibri"/>
                          <a:ea typeface="宋体"/>
                          <a:cs typeface="Times New Roman"/>
                        </a:rPr>
                        <a:t>程名</a:t>
                      </a:r>
                      <a:r>
                        <a:rPr lang="zh-CN" sz="1800" b="1" kern="100" dirty="0">
                          <a:latin typeface="Calibri"/>
                          <a:ea typeface="宋体"/>
                          <a:cs typeface="Times New Roman"/>
                        </a:rPr>
                        <a:t>称</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800" b="1" kern="100" dirty="0">
                          <a:solidFill>
                            <a:srgbClr val="002060"/>
                          </a:solidFill>
                          <a:latin typeface="楷体" pitchFamily="49" charset="-122"/>
                          <a:ea typeface="楷体" pitchFamily="49" charset="-122"/>
                          <a:cs typeface="Times New Roman"/>
                        </a:rPr>
                        <a:t>学前儿童</a:t>
                      </a:r>
                    </a:p>
                    <a:p>
                      <a:pPr algn="ctr">
                        <a:lnSpc>
                          <a:spcPct val="150000"/>
                        </a:lnSpc>
                        <a:spcAft>
                          <a:spcPts val="0"/>
                        </a:spcAft>
                      </a:pPr>
                      <a:r>
                        <a:rPr lang="zh-CN" sz="1800" b="1" kern="100" dirty="0">
                          <a:solidFill>
                            <a:srgbClr val="002060"/>
                          </a:solidFill>
                          <a:latin typeface="楷体" pitchFamily="49" charset="-122"/>
                          <a:ea typeface="楷体" pitchFamily="49" charset="-122"/>
                          <a:cs typeface="Times New Roman"/>
                        </a:rPr>
                        <a:t>语言教育</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kern="100" dirty="0">
                          <a:latin typeface="Calibri"/>
                          <a:ea typeface="宋体"/>
                          <a:cs typeface="Times New Roman"/>
                        </a:rPr>
                        <a:t>使</a:t>
                      </a:r>
                      <a:r>
                        <a:rPr lang="zh-CN" sz="1800" b="1" kern="100" dirty="0" smtClean="0">
                          <a:latin typeface="Calibri"/>
                          <a:ea typeface="宋体"/>
                          <a:cs typeface="Times New Roman"/>
                        </a:rPr>
                        <a:t>用教</a:t>
                      </a:r>
                      <a:r>
                        <a:rPr lang="zh-CN" sz="1800" b="1" kern="100" dirty="0">
                          <a:latin typeface="Calibri"/>
                          <a:ea typeface="宋体"/>
                          <a:cs typeface="Times New Roman"/>
                        </a:rPr>
                        <a:t>材</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a:lnSpc>
                          <a:spcPct val="150000"/>
                        </a:lnSpc>
                        <a:spcAft>
                          <a:spcPts val="0"/>
                        </a:spcAft>
                      </a:pPr>
                      <a:r>
                        <a:rPr lang="zh-CN" sz="1800" b="1" kern="100" dirty="0">
                          <a:solidFill>
                            <a:srgbClr val="002060"/>
                          </a:solidFill>
                          <a:latin typeface="楷体" pitchFamily="49" charset="-122"/>
                          <a:ea typeface="楷体" pitchFamily="49" charset="-122"/>
                          <a:cs typeface="Times New Roman"/>
                        </a:rPr>
                        <a:t>王萍：《幼儿园语言教育活动与设计》，东北师范大学出版社，</a:t>
                      </a:r>
                      <a:r>
                        <a:rPr lang="en-US" sz="1800" b="1" kern="100" dirty="0">
                          <a:solidFill>
                            <a:srgbClr val="002060"/>
                          </a:solidFill>
                          <a:latin typeface="楷体" pitchFamily="49" charset="-122"/>
                          <a:ea typeface="楷体" pitchFamily="49" charset="-122"/>
                          <a:cs typeface="Times New Roman"/>
                        </a:rPr>
                        <a:t>2014.7</a:t>
                      </a:r>
                      <a:endParaRPr lang="zh-CN" sz="1800" b="1" kern="100" dirty="0">
                        <a:solidFill>
                          <a:srgbClr val="002060"/>
                        </a:solidFill>
                        <a:latin typeface="楷体" pitchFamily="49" charset="-122"/>
                        <a:ea typeface="楷体" pitchFamily="49" charset="-122"/>
                        <a:cs typeface="Times New Roman"/>
                      </a:endParaRP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15571">
                <a:tc>
                  <a:txBody>
                    <a:bodyPr/>
                    <a:lstStyle/>
                    <a:p>
                      <a:pPr marL="133350" algn="l">
                        <a:spcAft>
                          <a:spcPts val="0"/>
                        </a:spcAft>
                      </a:pPr>
                      <a:r>
                        <a:rPr lang="zh-CN" sz="1800" b="1" kern="100" dirty="0">
                          <a:latin typeface="Calibri"/>
                          <a:ea typeface="宋体"/>
                          <a:cs typeface="Times New Roman"/>
                        </a:rPr>
                        <a:t>上课教师</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7800" algn="ctr">
                        <a:spcAft>
                          <a:spcPts val="0"/>
                        </a:spcAft>
                      </a:pPr>
                      <a:r>
                        <a:rPr lang="zh-CN" sz="1800" b="1" kern="100" dirty="0">
                          <a:solidFill>
                            <a:srgbClr val="002060"/>
                          </a:solidFill>
                          <a:latin typeface="楷体" pitchFamily="49" charset="-122"/>
                          <a:ea typeface="楷体" pitchFamily="49" charset="-122"/>
                          <a:cs typeface="Times New Roman"/>
                        </a:rPr>
                        <a:t>甘婷婷</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kern="100" dirty="0">
                          <a:latin typeface="Calibri"/>
                          <a:ea typeface="宋体"/>
                          <a:cs typeface="Times New Roman"/>
                        </a:rPr>
                        <a:t>上</a:t>
                      </a:r>
                      <a:r>
                        <a:rPr lang="zh-CN" sz="1800" b="1" kern="100" dirty="0" smtClean="0">
                          <a:latin typeface="Calibri"/>
                          <a:ea typeface="宋体"/>
                          <a:cs typeface="Times New Roman"/>
                        </a:rPr>
                        <a:t>课班</a:t>
                      </a:r>
                      <a:r>
                        <a:rPr lang="zh-CN" sz="1800" b="1" kern="100" dirty="0">
                          <a:latin typeface="Calibri"/>
                          <a:ea typeface="宋体"/>
                          <a:cs typeface="Times New Roman"/>
                        </a:rPr>
                        <a:t>级</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n-US" sz="1800" b="1" kern="100" dirty="0">
                          <a:solidFill>
                            <a:srgbClr val="002060"/>
                          </a:solidFill>
                          <a:latin typeface="楷体" pitchFamily="49" charset="-122"/>
                          <a:ea typeface="楷体" pitchFamily="49" charset="-122"/>
                          <a:cs typeface="Times New Roman"/>
                        </a:rPr>
                        <a:t>2014</a:t>
                      </a:r>
                      <a:r>
                        <a:rPr lang="zh-CN" sz="1800" b="1" kern="100" dirty="0">
                          <a:solidFill>
                            <a:srgbClr val="002060"/>
                          </a:solidFill>
                          <a:latin typeface="楷体" pitchFamily="49" charset="-122"/>
                          <a:ea typeface="楷体" pitchFamily="49" charset="-122"/>
                          <a:cs typeface="Times New Roman"/>
                        </a:rPr>
                        <a:t>级学前</a:t>
                      </a:r>
                      <a:r>
                        <a:rPr lang="en-US" sz="1800" b="1" kern="100" dirty="0">
                          <a:solidFill>
                            <a:srgbClr val="002060"/>
                          </a:solidFill>
                          <a:latin typeface="楷体" pitchFamily="49" charset="-122"/>
                          <a:ea typeface="楷体" pitchFamily="49" charset="-122"/>
                          <a:cs typeface="Times New Roman"/>
                        </a:rPr>
                        <a:t>1</a:t>
                      </a:r>
                      <a:r>
                        <a:rPr lang="zh-CN" sz="1800" b="1" kern="100" dirty="0">
                          <a:solidFill>
                            <a:srgbClr val="002060"/>
                          </a:solidFill>
                          <a:latin typeface="楷体" pitchFamily="49" charset="-122"/>
                          <a:ea typeface="楷体" pitchFamily="49" charset="-122"/>
                          <a:cs typeface="Times New Roman"/>
                        </a:rPr>
                        <a:t>班</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zh-CN" sz="1800" b="1" kern="100" dirty="0">
                          <a:latin typeface="Calibri"/>
                          <a:ea typeface="宋体"/>
                          <a:cs typeface="Times New Roman"/>
                        </a:rPr>
                        <a:t>上</a:t>
                      </a:r>
                      <a:r>
                        <a:rPr lang="zh-CN" sz="1800" b="1" kern="100" dirty="0" smtClean="0">
                          <a:latin typeface="Calibri"/>
                          <a:ea typeface="宋体"/>
                          <a:cs typeface="Times New Roman"/>
                        </a:rPr>
                        <a:t>课地</a:t>
                      </a:r>
                      <a:r>
                        <a:rPr lang="zh-CN" sz="1800" b="1" kern="100" dirty="0">
                          <a:latin typeface="Calibri"/>
                          <a:ea typeface="宋体"/>
                          <a:cs typeface="Times New Roman"/>
                        </a:rPr>
                        <a:t>点</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kern="100" dirty="0" smtClean="0">
                          <a:solidFill>
                            <a:srgbClr val="002060"/>
                          </a:solidFill>
                          <a:latin typeface="楷体" pitchFamily="49" charset="-122"/>
                          <a:ea typeface="楷体" pitchFamily="49" charset="-122"/>
                          <a:cs typeface="Times New Roman"/>
                        </a:rPr>
                        <a:t>1106</a:t>
                      </a:r>
                      <a:endParaRPr lang="zh-CN" sz="1800" b="1" kern="100" dirty="0">
                        <a:solidFill>
                          <a:srgbClr val="002060"/>
                        </a:solidFill>
                        <a:latin typeface="楷体" pitchFamily="49" charset="-122"/>
                        <a:ea typeface="楷体" pitchFamily="49" charset="-122"/>
                        <a:cs typeface="Times New Roman"/>
                      </a:endParaRP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007">
                <a:tc>
                  <a:txBody>
                    <a:bodyPr/>
                    <a:lstStyle/>
                    <a:p>
                      <a:pPr algn="ctr">
                        <a:spcAft>
                          <a:spcPts val="0"/>
                        </a:spcAft>
                      </a:pPr>
                      <a:r>
                        <a:rPr lang="zh-CN" sz="1800" b="1" kern="100" dirty="0">
                          <a:latin typeface="Calibri"/>
                          <a:ea typeface="宋体"/>
                          <a:cs typeface="Times New Roman"/>
                        </a:rPr>
                        <a:t>教</a:t>
                      </a:r>
                      <a:r>
                        <a:rPr lang="zh-CN" sz="1800" b="1" kern="100" dirty="0" smtClean="0">
                          <a:latin typeface="Calibri"/>
                          <a:ea typeface="宋体"/>
                          <a:cs typeface="Times New Roman"/>
                        </a:rPr>
                        <a:t>学课</a:t>
                      </a:r>
                      <a:r>
                        <a:rPr lang="zh-CN" sz="1800" b="1" kern="100" dirty="0">
                          <a:latin typeface="Calibri"/>
                          <a:ea typeface="宋体"/>
                          <a:cs typeface="Times New Roman"/>
                        </a:rPr>
                        <a:t>题</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indent="1155700" algn="just">
                        <a:spcAft>
                          <a:spcPts val="0"/>
                        </a:spcAft>
                      </a:pPr>
                      <a:r>
                        <a:rPr lang="zh-CN" sz="1800" b="1" kern="100" dirty="0">
                          <a:solidFill>
                            <a:srgbClr val="FF0000"/>
                          </a:solidFill>
                          <a:latin typeface="楷体" pitchFamily="49" charset="-122"/>
                          <a:ea typeface="楷体" pitchFamily="49" charset="-122"/>
                          <a:cs typeface="Times New Roman"/>
                        </a:rPr>
                        <a:t>听说游戏的设计与组织</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33214">
                <a:tc>
                  <a:txBody>
                    <a:bodyPr/>
                    <a:lstStyle/>
                    <a:p>
                      <a:pPr algn="ctr">
                        <a:spcAft>
                          <a:spcPts val="0"/>
                        </a:spcAft>
                      </a:pPr>
                      <a:r>
                        <a:rPr lang="zh-CN" sz="1800" b="1" kern="100">
                          <a:latin typeface="Calibri"/>
                          <a:ea typeface="宋体"/>
                          <a:cs typeface="Times New Roman"/>
                        </a:rPr>
                        <a:t>教学目标</a:t>
                      </a:r>
                    </a:p>
                  </a:txBody>
                  <a:tcPr marL="58780" marR="58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l">
                        <a:lnSpc>
                          <a:spcPct val="150000"/>
                        </a:lnSpc>
                        <a:spcAft>
                          <a:spcPts val="0"/>
                        </a:spcAft>
                      </a:pPr>
                      <a:r>
                        <a:rPr lang="zh-CN" sz="1800" b="1" kern="100" dirty="0">
                          <a:latin typeface="楷体" pitchFamily="49" charset="-122"/>
                          <a:ea typeface="楷体" pitchFamily="49" charset="-122"/>
                          <a:cs typeface="Times New Roman"/>
                        </a:rPr>
                        <a:t>知识目标：</a:t>
                      </a:r>
                      <a:r>
                        <a:rPr lang="zh-CN" sz="1800" b="1" kern="100" dirty="0">
                          <a:solidFill>
                            <a:srgbClr val="FF0000"/>
                          </a:solidFill>
                          <a:latin typeface="楷体" pitchFamily="49" charset="-122"/>
                          <a:ea typeface="楷体" pitchFamily="49" charset="-122"/>
                          <a:cs typeface="Times New Roman"/>
                        </a:rPr>
                        <a:t>理解听说游戏活动的基本结构。</a:t>
                      </a:r>
                    </a:p>
                    <a:p>
                      <a:pPr algn="l">
                        <a:lnSpc>
                          <a:spcPct val="150000"/>
                        </a:lnSpc>
                        <a:spcAft>
                          <a:spcPts val="0"/>
                        </a:spcAft>
                      </a:pPr>
                      <a:r>
                        <a:rPr lang="zh-CN" sz="1800" b="1" kern="100" dirty="0">
                          <a:latin typeface="楷体" pitchFamily="49" charset="-122"/>
                          <a:ea typeface="楷体" pitchFamily="49" charset="-122"/>
                          <a:cs typeface="Times New Roman"/>
                        </a:rPr>
                        <a:t>能力目标：</a:t>
                      </a:r>
                      <a:r>
                        <a:rPr lang="zh-CN" sz="1800" b="1" kern="100" dirty="0">
                          <a:solidFill>
                            <a:srgbClr val="FF0000"/>
                          </a:solidFill>
                          <a:latin typeface="楷体" pitchFamily="49" charset="-122"/>
                          <a:ea typeface="楷体" pitchFamily="49" charset="-122"/>
                          <a:cs typeface="Times New Roman"/>
                        </a:rPr>
                        <a:t>在情景模拟中学会设计与组织听说游戏活动。</a:t>
                      </a:r>
                    </a:p>
                    <a:p>
                      <a:pPr algn="l">
                        <a:lnSpc>
                          <a:spcPct val="150000"/>
                        </a:lnSpc>
                        <a:spcAft>
                          <a:spcPts val="0"/>
                        </a:spcAft>
                      </a:pPr>
                      <a:r>
                        <a:rPr lang="zh-CN" sz="1800" b="1" kern="100" dirty="0">
                          <a:latin typeface="楷体" pitchFamily="49" charset="-122"/>
                          <a:ea typeface="楷体" pitchFamily="49" charset="-122"/>
                          <a:cs typeface="Times New Roman"/>
                        </a:rPr>
                        <a:t>情感目标：</a:t>
                      </a:r>
                      <a:r>
                        <a:rPr lang="zh-CN" sz="1800" b="1" kern="100" dirty="0">
                          <a:solidFill>
                            <a:srgbClr val="FF0000"/>
                          </a:solidFill>
                          <a:latin typeface="楷体" pitchFamily="49" charset="-122"/>
                          <a:ea typeface="楷体" pitchFamily="49" charset="-122"/>
                          <a:cs typeface="Times New Roman"/>
                        </a:rPr>
                        <a:t>积极主动参与课堂活</a:t>
                      </a:r>
                      <a:r>
                        <a:rPr lang="zh-CN" sz="1800" b="1" kern="100" dirty="0" smtClean="0">
                          <a:solidFill>
                            <a:srgbClr val="FF0000"/>
                          </a:solidFill>
                          <a:latin typeface="楷体" pitchFamily="49" charset="-122"/>
                          <a:ea typeface="楷体" pitchFamily="49" charset="-122"/>
                          <a:cs typeface="Times New Roman"/>
                        </a:rPr>
                        <a:t>动</a:t>
                      </a:r>
                      <a:r>
                        <a:rPr lang="zh-CN" altLang="en-US" sz="1800" b="1" kern="100" dirty="0" smtClean="0">
                          <a:solidFill>
                            <a:srgbClr val="FF0000"/>
                          </a:solidFill>
                          <a:latin typeface="楷体" pitchFamily="49" charset="-122"/>
                          <a:ea typeface="楷体" pitchFamily="49" charset="-122"/>
                          <a:cs typeface="Times New Roman"/>
                        </a:rPr>
                        <a:t>，感受游戏带来的乐趣。</a:t>
                      </a:r>
                      <a:endParaRPr lang="zh-CN" sz="1800" b="1" kern="100" dirty="0">
                        <a:solidFill>
                          <a:srgbClr val="FF0000"/>
                        </a:solidFill>
                        <a:latin typeface="楷体" pitchFamily="49" charset="-122"/>
                        <a:ea typeface="楷体" pitchFamily="49" charset="-122"/>
                        <a:cs typeface="Times New Roman"/>
                      </a:endParaRP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62219">
                <a:tc>
                  <a:txBody>
                    <a:bodyPr/>
                    <a:lstStyle/>
                    <a:p>
                      <a:pPr indent="88900" algn="just">
                        <a:spcAft>
                          <a:spcPts val="0"/>
                        </a:spcAft>
                      </a:pPr>
                      <a:r>
                        <a:rPr lang="zh-CN" sz="1800" b="1" kern="100" dirty="0">
                          <a:latin typeface="Calibri"/>
                          <a:ea typeface="宋体"/>
                          <a:cs typeface="Times New Roman"/>
                        </a:rPr>
                        <a:t>教</a:t>
                      </a:r>
                      <a:r>
                        <a:rPr lang="zh-CN" sz="1800" b="1" kern="100" dirty="0" smtClean="0">
                          <a:latin typeface="Calibri"/>
                          <a:ea typeface="宋体"/>
                          <a:cs typeface="Times New Roman"/>
                        </a:rPr>
                        <a:t>学重</a:t>
                      </a:r>
                      <a:r>
                        <a:rPr lang="zh-CN" sz="1800" b="1" kern="100" dirty="0">
                          <a:latin typeface="Calibri"/>
                          <a:ea typeface="宋体"/>
                          <a:cs typeface="Times New Roman"/>
                        </a:rPr>
                        <a:t>点</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zh-CN" sz="1800" b="1" kern="100" dirty="0">
                          <a:solidFill>
                            <a:srgbClr val="002060"/>
                          </a:solidFill>
                          <a:latin typeface="楷体" pitchFamily="49" charset="-122"/>
                          <a:ea typeface="楷体" pitchFamily="49" charset="-122"/>
                          <a:cs typeface="Times New Roman"/>
                        </a:rPr>
                        <a:t>听说游戏</a:t>
                      </a:r>
                      <a:r>
                        <a:rPr lang="zh-CN" sz="1800" b="1" kern="100" dirty="0" smtClean="0">
                          <a:solidFill>
                            <a:srgbClr val="002060"/>
                          </a:solidFill>
                          <a:latin typeface="楷体" pitchFamily="49" charset="-122"/>
                          <a:ea typeface="楷体" pitchFamily="49" charset="-122"/>
                          <a:cs typeface="Times New Roman"/>
                        </a:rPr>
                        <a:t>的</a:t>
                      </a:r>
                      <a:r>
                        <a:rPr lang="zh-CN" altLang="en-US" sz="1800" b="1" kern="100" dirty="0" smtClean="0">
                          <a:solidFill>
                            <a:srgbClr val="002060"/>
                          </a:solidFill>
                          <a:latin typeface="楷体" pitchFamily="49" charset="-122"/>
                          <a:ea typeface="楷体" pitchFamily="49" charset="-122"/>
                          <a:cs typeface="Times New Roman"/>
                        </a:rPr>
                        <a:t>的设计</a:t>
                      </a:r>
                      <a:endParaRPr lang="zh-CN" sz="1800" b="1" kern="100" dirty="0">
                        <a:solidFill>
                          <a:srgbClr val="002060"/>
                        </a:solidFill>
                        <a:latin typeface="楷体" pitchFamily="49" charset="-122"/>
                        <a:ea typeface="楷体" pitchFamily="49" charset="-122"/>
                        <a:cs typeface="Times New Roman"/>
                      </a:endParaRP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indent="177800" algn="just">
                        <a:spcAft>
                          <a:spcPts val="0"/>
                        </a:spcAft>
                      </a:pPr>
                      <a:r>
                        <a:rPr lang="zh-CN" sz="1800" b="1" kern="100" dirty="0">
                          <a:latin typeface="Calibri"/>
                          <a:ea typeface="宋体"/>
                          <a:cs typeface="Times New Roman"/>
                        </a:rPr>
                        <a:t>教</a:t>
                      </a:r>
                      <a:r>
                        <a:rPr lang="zh-CN" sz="1800" b="1" kern="100" dirty="0" smtClean="0">
                          <a:latin typeface="Calibri"/>
                          <a:ea typeface="宋体"/>
                          <a:cs typeface="Times New Roman"/>
                        </a:rPr>
                        <a:t>学难</a:t>
                      </a:r>
                      <a:r>
                        <a:rPr lang="zh-CN" sz="1800" b="1" kern="100" dirty="0">
                          <a:latin typeface="Calibri"/>
                          <a:ea typeface="宋体"/>
                          <a:cs typeface="Times New Roman"/>
                        </a:rPr>
                        <a:t>点</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zh-CN" sz="1800" b="1" kern="100" dirty="0">
                          <a:solidFill>
                            <a:srgbClr val="002060"/>
                          </a:solidFill>
                          <a:latin typeface="楷体" pitchFamily="49" charset="-122"/>
                          <a:ea typeface="楷体" pitchFamily="49" charset="-122"/>
                          <a:cs typeface="Times New Roman"/>
                        </a:rPr>
                        <a:t>听说游戏</a:t>
                      </a:r>
                      <a:r>
                        <a:rPr lang="zh-CN" sz="1800" b="1" kern="100" dirty="0" smtClean="0">
                          <a:solidFill>
                            <a:srgbClr val="002060"/>
                          </a:solidFill>
                          <a:latin typeface="楷体" pitchFamily="49" charset="-122"/>
                          <a:ea typeface="楷体" pitchFamily="49" charset="-122"/>
                          <a:cs typeface="Times New Roman"/>
                        </a:rPr>
                        <a:t>的组</a:t>
                      </a:r>
                      <a:r>
                        <a:rPr lang="zh-CN" sz="1800" b="1" kern="100" dirty="0">
                          <a:solidFill>
                            <a:srgbClr val="002060"/>
                          </a:solidFill>
                          <a:latin typeface="楷体" pitchFamily="49" charset="-122"/>
                          <a:ea typeface="楷体" pitchFamily="49" charset="-122"/>
                          <a:cs typeface="Times New Roman"/>
                        </a:rPr>
                        <a:t>织</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876208">
                <a:tc>
                  <a:txBody>
                    <a:bodyPr/>
                    <a:lstStyle/>
                    <a:p>
                      <a:pPr indent="88900" algn="just">
                        <a:spcAft>
                          <a:spcPts val="0"/>
                        </a:spcAft>
                      </a:pPr>
                      <a:r>
                        <a:rPr lang="zh-CN" sz="1800" b="1" kern="100" dirty="0">
                          <a:latin typeface="Calibri"/>
                          <a:ea typeface="宋体"/>
                          <a:cs typeface="Times New Roman"/>
                        </a:rPr>
                        <a:t>教</a:t>
                      </a:r>
                      <a:r>
                        <a:rPr lang="zh-CN" sz="1800" b="1" kern="100" dirty="0" smtClean="0">
                          <a:latin typeface="Calibri"/>
                          <a:ea typeface="宋体"/>
                          <a:cs typeface="Times New Roman"/>
                        </a:rPr>
                        <a:t>学方</a:t>
                      </a:r>
                      <a:r>
                        <a:rPr lang="zh-CN" sz="1800" b="1" kern="100" dirty="0">
                          <a:latin typeface="Calibri"/>
                          <a:ea typeface="宋体"/>
                          <a:cs typeface="Times New Roman"/>
                        </a:rPr>
                        <a:t>法</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zh-CN" sz="1800" b="1" kern="100" dirty="0">
                          <a:solidFill>
                            <a:srgbClr val="002060"/>
                          </a:solidFill>
                          <a:latin typeface="楷体" pitchFamily="49" charset="-122"/>
                          <a:ea typeface="楷体" pitchFamily="49" charset="-122"/>
                          <a:cs typeface="Times New Roman"/>
                        </a:rPr>
                        <a:t>讲授法、情景模拟法</a:t>
                      </a:r>
                      <a:r>
                        <a:rPr lang="zh-CN" sz="1800" b="1" kern="100" dirty="0" smtClean="0">
                          <a:solidFill>
                            <a:srgbClr val="002060"/>
                          </a:solidFill>
                          <a:latin typeface="楷体" pitchFamily="49" charset="-122"/>
                          <a:ea typeface="楷体" pitchFamily="49" charset="-122"/>
                          <a:cs typeface="Times New Roman"/>
                        </a:rPr>
                        <a:t>、</a:t>
                      </a:r>
                      <a:endParaRPr lang="en-US" altLang="zh-CN" sz="1800" b="1" kern="100" dirty="0" smtClean="0">
                        <a:solidFill>
                          <a:srgbClr val="002060"/>
                        </a:solidFill>
                        <a:latin typeface="楷体" pitchFamily="49" charset="-122"/>
                        <a:ea typeface="楷体" pitchFamily="49" charset="-122"/>
                        <a:cs typeface="Times New Roman"/>
                      </a:endParaRPr>
                    </a:p>
                    <a:p>
                      <a:pPr algn="just">
                        <a:spcAft>
                          <a:spcPts val="0"/>
                        </a:spcAft>
                      </a:pPr>
                      <a:r>
                        <a:rPr lang="zh-CN" sz="1800" b="1" kern="100" dirty="0" smtClean="0">
                          <a:solidFill>
                            <a:srgbClr val="002060"/>
                          </a:solidFill>
                          <a:latin typeface="楷体" pitchFamily="49" charset="-122"/>
                          <a:ea typeface="楷体" pitchFamily="49" charset="-122"/>
                          <a:cs typeface="Times New Roman"/>
                        </a:rPr>
                        <a:t>演</a:t>
                      </a:r>
                      <a:r>
                        <a:rPr lang="zh-CN" sz="1800" b="1" kern="100" dirty="0">
                          <a:solidFill>
                            <a:srgbClr val="002060"/>
                          </a:solidFill>
                          <a:latin typeface="楷体" pitchFamily="49" charset="-122"/>
                          <a:ea typeface="楷体" pitchFamily="49" charset="-122"/>
                          <a:cs typeface="Times New Roman"/>
                        </a:rPr>
                        <a:t>示法</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indent="177800" algn="just">
                        <a:spcAft>
                          <a:spcPts val="0"/>
                        </a:spcAft>
                      </a:pPr>
                      <a:r>
                        <a:rPr lang="zh-CN" sz="1800" b="1" kern="100" dirty="0">
                          <a:latin typeface="Calibri"/>
                          <a:ea typeface="宋体"/>
                          <a:cs typeface="Times New Roman"/>
                        </a:rPr>
                        <a:t>课</a:t>
                      </a:r>
                      <a:r>
                        <a:rPr lang="zh-CN" sz="1800" b="1" kern="100" dirty="0" smtClean="0">
                          <a:latin typeface="Calibri"/>
                          <a:ea typeface="宋体"/>
                          <a:cs typeface="Times New Roman"/>
                        </a:rPr>
                        <a:t>时安</a:t>
                      </a:r>
                      <a:r>
                        <a:rPr lang="zh-CN" sz="1800" b="1" kern="100" dirty="0">
                          <a:latin typeface="Calibri"/>
                          <a:ea typeface="宋体"/>
                          <a:cs typeface="Times New Roman"/>
                        </a:rPr>
                        <a:t>排</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355600" algn="just">
                        <a:spcAft>
                          <a:spcPts val="0"/>
                        </a:spcAft>
                      </a:pPr>
                      <a:r>
                        <a:rPr lang="en-US" sz="1800" b="1" kern="100" dirty="0">
                          <a:solidFill>
                            <a:srgbClr val="002060"/>
                          </a:solidFill>
                          <a:latin typeface="楷体" pitchFamily="49" charset="-122"/>
                          <a:ea typeface="楷体" pitchFamily="49" charset="-122"/>
                          <a:cs typeface="Times New Roman"/>
                        </a:rPr>
                        <a:t>1</a:t>
                      </a:r>
                      <a:r>
                        <a:rPr lang="zh-CN" sz="1800" b="1" kern="100" dirty="0">
                          <a:solidFill>
                            <a:srgbClr val="002060"/>
                          </a:solidFill>
                          <a:latin typeface="楷体" pitchFamily="49" charset="-122"/>
                          <a:ea typeface="楷体" pitchFamily="49" charset="-122"/>
                          <a:cs typeface="Times New Roman"/>
                        </a:rPr>
                        <a:t>课时</a:t>
                      </a:r>
                    </a:p>
                  </a:txBody>
                  <a:tcPr marL="58780" marR="58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2530624" cy="1143000"/>
          </a:xfrm>
          <a:solidFill>
            <a:srgbClr val="00B0F0"/>
          </a:solidFill>
        </p:spPr>
        <p:txBody>
          <a:bodyPr/>
          <a:lstStyle/>
          <a:p>
            <a:pPr algn="l"/>
            <a:r>
              <a:rPr lang="zh-CN" altLang="en-US" b="1" dirty="0" smtClean="0">
                <a:solidFill>
                  <a:srgbClr val="FF0000"/>
                </a:solidFill>
                <a:latin typeface="楷体" pitchFamily="49" charset="-122"/>
                <a:ea typeface="楷体" pitchFamily="49" charset="-122"/>
              </a:rPr>
              <a:t>教学过程</a:t>
            </a:r>
            <a:endParaRPr lang="zh-CN" altLang="en-US"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p:txBody>
          <a:bodyPr>
            <a:normAutofit fontScale="92500"/>
          </a:bodyPr>
          <a:lstStyle/>
          <a:p>
            <a:pPr>
              <a:lnSpc>
                <a:spcPct val="150000"/>
              </a:lnSpc>
            </a:pPr>
            <a:r>
              <a:rPr lang="zh-CN" altLang="zh-CN" b="1" dirty="0" smtClean="0"/>
              <a:t>一、导入</a:t>
            </a:r>
            <a:r>
              <a:rPr lang="zh-CN" altLang="en-US" b="1" dirty="0" smtClean="0"/>
              <a:t>课题</a:t>
            </a:r>
            <a:endParaRPr lang="zh-CN" altLang="zh-CN" b="1" dirty="0" smtClean="0"/>
          </a:p>
          <a:p>
            <a:pPr>
              <a:lnSpc>
                <a:spcPct val="150000"/>
              </a:lnSpc>
            </a:pPr>
            <a:r>
              <a:rPr lang="en-US" altLang="zh-CN" dirty="0" smtClean="0"/>
              <a:t>         </a:t>
            </a:r>
            <a:r>
              <a:rPr lang="zh-CN" altLang="zh-CN" b="1" dirty="0" smtClean="0">
                <a:latin typeface="楷体" pitchFamily="49" charset="-122"/>
                <a:ea typeface="楷体" pitchFamily="49" charset="-122"/>
              </a:rPr>
              <a:t>在第一节课我们学习了听说游戏的概念、类型及目标，我们仅仅从理论上了解了听说游戏，但是如何去组织和设计听说游戏活动呢？如何把我们学到的理论运用到实践当中来呢？这就是我们这节课要解决的问题。</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2530624" cy="1143000"/>
          </a:xfrm>
          <a:solidFill>
            <a:srgbClr val="00B0F0"/>
          </a:solidFill>
        </p:spPr>
        <p:txBody>
          <a:bodyPr/>
          <a:lstStyle/>
          <a:p>
            <a:pPr algn="l"/>
            <a:r>
              <a:rPr lang="zh-CN" altLang="en-US" b="1" dirty="0" smtClean="0">
                <a:solidFill>
                  <a:srgbClr val="FF0000"/>
                </a:solidFill>
                <a:latin typeface="楷体" pitchFamily="49" charset="-122"/>
                <a:ea typeface="楷体" pitchFamily="49" charset="-122"/>
              </a:rPr>
              <a:t>教学过程</a:t>
            </a:r>
            <a:endParaRPr lang="zh-CN" altLang="en-US"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457200" y="1600200"/>
            <a:ext cx="8229600" cy="4997152"/>
          </a:xfrm>
        </p:spPr>
        <p:txBody>
          <a:bodyPr>
            <a:normAutofit fontScale="25000" lnSpcReduction="20000"/>
          </a:bodyPr>
          <a:lstStyle/>
          <a:p>
            <a:pPr>
              <a:lnSpc>
                <a:spcPct val="170000"/>
              </a:lnSpc>
            </a:pPr>
            <a:r>
              <a:rPr lang="zh-CN" altLang="zh-CN" sz="6400" b="1" dirty="0" smtClean="0"/>
              <a:t>二、新授内容</a:t>
            </a:r>
          </a:p>
          <a:p>
            <a:pPr>
              <a:lnSpc>
                <a:spcPct val="170000"/>
              </a:lnSpc>
            </a:pPr>
            <a:r>
              <a:rPr lang="zh-CN" altLang="zh-CN" sz="5600" b="1" dirty="0" smtClean="0">
                <a:solidFill>
                  <a:srgbClr val="FF0000"/>
                </a:solidFill>
                <a:latin typeface="楷体" pitchFamily="49" charset="-122"/>
                <a:ea typeface="楷体" pitchFamily="49" charset="-122"/>
              </a:rPr>
              <a:t>（一）视频演示，学生思考总结</a:t>
            </a:r>
            <a:r>
              <a:rPr lang="zh-CN" altLang="en-US" sz="5600" b="1" dirty="0" smtClean="0">
                <a:solidFill>
                  <a:srgbClr val="FF0000"/>
                </a:solidFill>
                <a:latin typeface="楷体" pitchFamily="49" charset="-122"/>
                <a:ea typeface="楷体" pitchFamily="49" charset="-122"/>
              </a:rPr>
              <a:t>：</a:t>
            </a:r>
            <a:r>
              <a:rPr lang="zh-CN" altLang="zh-CN" sz="5600" b="1" dirty="0" smtClean="0">
                <a:latin typeface="楷体" pitchFamily="49" charset="-122"/>
                <a:ea typeface="楷体" pitchFamily="49" charset="-122"/>
              </a:rPr>
              <a:t>以小组为单位，集体讨论。</a:t>
            </a:r>
          </a:p>
          <a:p>
            <a:pPr>
              <a:lnSpc>
                <a:spcPct val="170000"/>
              </a:lnSpc>
            </a:pPr>
            <a:r>
              <a:rPr lang="zh-CN" altLang="zh-CN" sz="5600" b="1" dirty="0" smtClean="0">
                <a:solidFill>
                  <a:srgbClr val="FF0000"/>
                </a:solidFill>
                <a:latin typeface="楷体" pitchFamily="49" charset="-122"/>
                <a:ea typeface="楷体" pitchFamily="49" charset="-122"/>
              </a:rPr>
              <a:t>（二）教师对学生回答进行提炼和总结，引出听说游戏活动的基本结构</a:t>
            </a:r>
            <a:r>
              <a:rPr lang="zh-CN" altLang="en-US" sz="5600" b="1" dirty="0" smtClean="0">
                <a:solidFill>
                  <a:srgbClr val="FF0000"/>
                </a:solidFill>
                <a:latin typeface="楷体" pitchFamily="49" charset="-122"/>
                <a:ea typeface="楷体" pitchFamily="49" charset="-122"/>
              </a:rPr>
              <a:t>：</a:t>
            </a:r>
            <a:endParaRPr lang="zh-CN" altLang="zh-CN" sz="5600" b="1" dirty="0" smtClean="0">
              <a:solidFill>
                <a:srgbClr val="FF0000"/>
              </a:solidFill>
              <a:latin typeface="楷体" pitchFamily="49" charset="-122"/>
              <a:ea typeface="楷体" pitchFamily="49" charset="-122"/>
            </a:endParaRPr>
          </a:p>
          <a:p>
            <a:pPr>
              <a:lnSpc>
                <a:spcPct val="170000"/>
              </a:lnSpc>
            </a:pPr>
            <a:r>
              <a:rPr lang="en-US" altLang="zh-CN" sz="5600" b="1" dirty="0" smtClean="0">
                <a:latin typeface="楷体" pitchFamily="49" charset="-122"/>
                <a:ea typeface="楷体" pitchFamily="49" charset="-122"/>
              </a:rPr>
              <a:t>1.</a:t>
            </a:r>
            <a:r>
              <a:rPr lang="zh-CN" altLang="zh-CN" sz="5600" b="1" dirty="0" smtClean="0">
                <a:latin typeface="楷体" pitchFamily="49" charset="-122"/>
                <a:ea typeface="楷体" pitchFamily="49" charset="-122"/>
              </a:rPr>
              <a:t>创设游戏情景，引发幼儿兴趣</a:t>
            </a:r>
          </a:p>
          <a:p>
            <a:pPr>
              <a:lnSpc>
                <a:spcPct val="170000"/>
              </a:lnSpc>
            </a:pPr>
            <a:r>
              <a:rPr lang="en-US" altLang="zh-CN" sz="5600" b="1" dirty="0" smtClean="0">
                <a:latin typeface="楷体" pitchFamily="49" charset="-122"/>
                <a:ea typeface="楷体" pitchFamily="49" charset="-122"/>
              </a:rPr>
              <a:t>2.</a:t>
            </a:r>
            <a:r>
              <a:rPr lang="zh-CN" altLang="zh-CN" sz="5600" b="1" dirty="0" smtClean="0">
                <a:latin typeface="楷体" pitchFamily="49" charset="-122"/>
                <a:ea typeface="楷体" pitchFamily="49" charset="-122"/>
              </a:rPr>
              <a:t>交代游戏规则，明确游戏玩法</a:t>
            </a:r>
          </a:p>
          <a:p>
            <a:pPr>
              <a:lnSpc>
                <a:spcPct val="170000"/>
              </a:lnSpc>
            </a:pPr>
            <a:r>
              <a:rPr lang="en-US" altLang="zh-CN" sz="5600" b="1" dirty="0" smtClean="0">
                <a:latin typeface="楷体" pitchFamily="49" charset="-122"/>
                <a:ea typeface="楷体" pitchFamily="49" charset="-122"/>
              </a:rPr>
              <a:t>3.</a:t>
            </a:r>
            <a:r>
              <a:rPr lang="zh-CN" altLang="zh-CN" sz="5600" b="1" dirty="0" smtClean="0">
                <a:latin typeface="楷体" pitchFamily="49" charset="-122"/>
                <a:ea typeface="楷体" pitchFamily="49" charset="-122"/>
              </a:rPr>
              <a:t>教师指导幼儿游戏</a:t>
            </a:r>
          </a:p>
          <a:p>
            <a:pPr>
              <a:lnSpc>
                <a:spcPct val="170000"/>
              </a:lnSpc>
            </a:pPr>
            <a:r>
              <a:rPr lang="en-US" altLang="zh-CN" sz="5600" b="1" dirty="0" smtClean="0">
                <a:latin typeface="楷体" pitchFamily="49" charset="-122"/>
                <a:ea typeface="楷体" pitchFamily="49" charset="-122"/>
              </a:rPr>
              <a:t>4.</a:t>
            </a:r>
            <a:r>
              <a:rPr lang="zh-CN" altLang="zh-CN" sz="5600" b="1" dirty="0" smtClean="0">
                <a:latin typeface="楷体" pitchFamily="49" charset="-122"/>
                <a:ea typeface="楷体" pitchFamily="49" charset="-122"/>
              </a:rPr>
              <a:t>幼儿自主游戏</a:t>
            </a:r>
          </a:p>
          <a:p>
            <a:pPr>
              <a:lnSpc>
                <a:spcPct val="170000"/>
              </a:lnSpc>
            </a:pPr>
            <a:r>
              <a:rPr lang="zh-CN" altLang="zh-CN" sz="5600" b="1" dirty="0" smtClean="0">
                <a:solidFill>
                  <a:srgbClr val="FF0000"/>
                </a:solidFill>
                <a:latin typeface="楷体" pitchFamily="49" charset="-122"/>
                <a:ea typeface="楷体" pitchFamily="49" charset="-122"/>
              </a:rPr>
              <a:t>（三）情景模拟实践操作</a:t>
            </a:r>
            <a:r>
              <a:rPr lang="zh-CN" altLang="en-US" sz="5600" b="1" dirty="0" smtClean="0">
                <a:solidFill>
                  <a:srgbClr val="FF0000"/>
                </a:solidFill>
                <a:latin typeface="楷体" pitchFamily="49" charset="-122"/>
                <a:ea typeface="楷体" pitchFamily="49" charset="-122"/>
              </a:rPr>
              <a:t>：</a:t>
            </a:r>
            <a:r>
              <a:rPr lang="zh-CN" altLang="zh-CN" sz="5600" b="1" dirty="0" smtClean="0">
                <a:latin typeface="楷体" pitchFamily="49" charset="-122"/>
                <a:ea typeface="楷体" pitchFamily="49" charset="-122"/>
              </a:rPr>
              <a:t>听指令游戏：《我是镜面人》</a:t>
            </a:r>
            <a:r>
              <a:rPr lang="zh-CN" altLang="en-US" sz="5600" b="1" dirty="0" smtClean="0">
                <a:latin typeface="楷体" pitchFamily="49" charset="-122"/>
                <a:ea typeface="楷体" pitchFamily="49" charset="-122"/>
              </a:rPr>
              <a:t>、</a:t>
            </a:r>
            <a:r>
              <a:rPr lang="zh-CN" altLang="zh-CN" sz="5600" b="1" dirty="0" smtClean="0">
                <a:latin typeface="楷体" pitchFamily="49" charset="-122"/>
                <a:ea typeface="楷体" pitchFamily="49" charset="-122"/>
              </a:rPr>
              <a:t>口语表达游戏：《击鼓传卡片》</a:t>
            </a:r>
          </a:p>
          <a:p>
            <a:pPr>
              <a:lnSpc>
                <a:spcPct val="170000"/>
              </a:lnSpc>
            </a:pPr>
            <a:r>
              <a:rPr lang="en-US" altLang="zh-CN" sz="5600" b="1" dirty="0" smtClean="0">
                <a:latin typeface="楷体" pitchFamily="49" charset="-122"/>
                <a:ea typeface="楷体" pitchFamily="49" charset="-122"/>
              </a:rPr>
              <a:t>1.</a:t>
            </a:r>
            <a:r>
              <a:rPr lang="zh-CN" altLang="zh-CN" sz="5600" b="1" dirty="0" smtClean="0">
                <a:latin typeface="楷体" pitchFamily="49" charset="-122"/>
                <a:ea typeface="楷体" pitchFamily="49" charset="-122"/>
              </a:rPr>
              <a:t>情景模拟幼儿园活动现场</a:t>
            </a:r>
          </a:p>
          <a:p>
            <a:pPr>
              <a:lnSpc>
                <a:spcPct val="170000"/>
              </a:lnSpc>
            </a:pPr>
            <a:r>
              <a:rPr lang="zh-CN" altLang="zh-CN" sz="5600" b="1" dirty="0" smtClean="0">
                <a:latin typeface="楷体" pitchFamily="49" charset="-122"/>
                <a:ea typeface="楷体" pitchFamily="49" charset="-122"/>
              </a:rPr>
              <a:t>角色置换：老师——幼儿园教师、学生——幼儿</a:t>
            </a:r>
          </a:p>
          <a:p>
            <a:pPr>
              <a:lnSpc>
                <a:spcPct val="170000"/>
              </a:lnSpc>
            </a:pPr>
            <a:r>
              <a:rPr lang="en-US" altLang="zh-CN" sz="5600" b="1" dirty="0" smtClean="0">
                <a:latin typeface="楷体" pitchFamily="49" charset="-122"/>
                <a:ea typeface="楷体" pitchFamily="49" charset="-122"/>
              </a:rPr>
              <a:t>2.</a:t>
            </a:r>
            <a:r>
              <a:rPr lang="zh-CN" altLang="zh-CN" sz="5600" b="1" dirty="0" smtClean="0">
                <a:latin typeface="楷体" pitchFamily="49" charset="-122"/>
                <a:ea typeface="楷体" pitchFamily="49" charset="-122"/>
              </a:rPr>
              <a:t>按照听说游戏基本结构展开活动</a:t>
            </a:r>
          </a:p>
          <a:p>
            <a:pPr>
              <a:lnSpc>
                <a:spcPct val="170000"/>
              </a:lnSpc>
            </a:pPr>
            <a:r>
              <a:rPr lang="en-US" altLang="zh-CN" sz="5600" b="1" dirty="0" smtClean="0">
                <a:latin typeface="楷体" pitchFamily="49" charset="-122"/>
                <a:ea typeface="楷体" pitchFamily="49" charset="-122"/>
              </a:rPr>
              <a:t>3.</a:t>
            </a:r>
            <a:r>
              <a:rPr lang="zh-CN" altLang="zh-CN" sz="5600" b="1" dirty="0" smtClean="0">
                <a:latin typeface="楷体" pitchFamily="49" charset="-122"/>
                <a:ea typeface="楷体" pitchFamily="49" charset="-122"/>
              </a:rPr>
              <a:t>实践印证理论</a:t>
            </a:r>
            <a:r>
              <a:rPr lang="zh-CN" altLang="en-US" sz="5600" b="1" dirty="0" smtClean="0">
                <a:latin typeface="楷体" pitchFamily="49" charset="-122"/>
                <a:ea typeface="楷体" pitchFamily="49" charset="-122"/>
              </a:rPr>
              <a:t>：听说游戏的基本结构</a:t>
            </a:r>
            <a:endParaRPr lang="zh-CN" altLang="zh-CN" sz="5600" b="1" dirty="0" smtClean="0">
              <a:latin typeface="楷体" pitchFamily="49" charset="-122"/>
              <a:ea typeface="楷体" pitchFamily="49" charset="-122"/>
            </a:endParaRPr>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2530624" cy="1143000"/>
          </a:xfrm>
          <a:solidFill>
            <a:srgbClr val="00B0F0"/>
          </a:solidFill>
        </p:spPr>
        <p:txBody>
          <a:bodyPr/>
          <a:lstStyle/>
          <a:p>
            <a:pPr algn="l"/>
            <a:r>
              <a:rPr lang="zh-CN" altLang="en-US" b="1" dirty="0" smtClean="0">
                <a:solidFill>
                  <a:srgbClr val="FF0000"/>
                </a:solidFill>
                <a:latin typeface="楷体" pitchFamily="49" charset="-122"/>
                <a:ea typeface="楷体" pitchFamily="49" charset="-122"/>
              </a:rPr>
              <a:t>教学过程</a:t>
            </a:r>
            <a:endParaRPr lang="zh-CN" altLang="en-US" b="1"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457200" y="1600200"/>
            <a:ext cx="8229600" cy="4853136"/>
          </a:xfrm>
        </p:spPr>
        <p:txBody>
          <a:bodyPr>
            <a:normAutofit fontScale="40000" lnSpcReduction="20000"/>
          </a:bodyPr>
          <a:lstStyle/>
          <a:p>
            <a:pPr>
              <a:lnSpc>
                <a:spcPct val="170000"/>
              </a:lnSpc>
            </a:pPr>
            <a:r>
              <a:rPr lang="zh-CN" altLang="zh-CN" sz="8000" b="1" dirty="0" smtClean="0"/>
              <a:t>三、总结</a:t>
            </a:r>
          </a:p>
          <a:p>
            <a:pPr>
              <a:lnSpc>
                <a:spcPct val="170000"/>
              </a:lnSpc>
            </a:pPr>
            <a:r>
              <a:rPr lang="en-US" altLang="zh-CN" sz="6000" dirty="0" smtClean="0"/>
              <a:t>         </a:t>
            </a:r>
            <a:r>
              <a:rPr lang="zh-CN" altLang="zh-CN" sz="6000" b="1" dirty="0" smtClean="0">
                <a:latin typeface="楷体" pitchFamily="49" charset="-122"/>
                <a:ea typeface="楷体" pitchFamily="49" charset="-122"/>
              </a:rPr>
              <a:t>在《</a:t>
            </a:r>
            <a:r>
              <a:rPr lang="en-US" altLang="zh-CN" sz="6000" b="1" dirty="0" smtClean="0">
                <a:solidFill>
                  <a:srgbClr val="FF0000"/>
                </a:solidFill>
                <a:latin typeface="楷体" pitchFamily="49" charset="-122"/>
                <a:ea typeface="楷体" pitchFamily="49" charset="-122"/>
              </a:rPr>
              <a:t>3-6</a:t>
            </a:r>
            <a:r>
              <a:rPr lang="zh-CN" altLang="zh-CN" sz="6000" b="1" dirty="0" smtClean="0">
                <a:solidFill>
                  <a:srgbClr val="FF0000"/>
                </a:solidFill>
                <a:latin typeface="楷体" pitchFamily="49" charset="-122"/>
                <a:ea typeface="楷体" pitchFamily="49" charset="-122"/>
              </a:rPr>
              <a:t>岁儿童学习与发展指南</a:t>
            </a:r>
            <a:r>
              <a:rPr lang="zh-CN" altLang="zh-CN" sz="6000" b="1" dirty="0" smtClean="0">
                <a:latin typeface="楷体" pitchFamily="49" charset="-122"/>
                <a:ea typeface="楷体" pitchFamily="49" charset="-122"/>
              </a:rPr>
              <a:t>》语言领域的 “倾听与表达” 子领域里提出了三个目标，即</a:t>
            </a:r>
            <a:r>
              <a:rPr lang="zh-CN" altLang="zh-CN" sz="6000" b="1" dirty="0" smtClean="0">
                <a:solidFill>
                  <a:srgbClr val="FF0000"/>
                </a:solidFill>
                <a:latin typeface="楷体" pitchFamily="49" charset="-122"/>
                <a:ea typeface="楷体" pitchFamily="49" charset="-122"/>
              </a:rPr>
              <a:t>认真听并能听懂常用语言，愿意讲话并能清楚地表达，具有文明的语言习惯。</a:t>
            </a:r>
            <a:r>
              <a:rPr lang="zh-CN" altLang="zh-CN" sz="6000" b="1" dirty="0" smtClean="0">
                <a:latin typeface="楷体" pitchFamily="49" charset="-122"/>
                <a:ea typeface="楷体" pitchFamily="49" charset="-122"/>
              </a:rPr>
              <a:t>这三个目标都能在听说游戏活动中得到体现。所以，学会设计和组织听说游戏活动是幼儿教师非常重要的技能，在今天的这堂课上我们学习了听说游戏活动的设计与组织，请同学们</a:t>
            </a:r>
            <a:r>
              <a:rPr lang="zh-CN" altLang="en-US" sz="6000" b="1" dirty="0" smtClean="0">
                <a:latin typeface="楷体" pitchFamily="49" charset="-122"/>
                <a:ea typeface="楷体" pitchFamily="49" charset="-122"/>
              </a:rPr>
              <a:t>下来</a:t>
            </a:r>
            <a:r>
              <a:rPr lang="zh-CN" altLang="zh-CN" sz="6000" b="1" dirty="0" smtClean="0">
                <a:latin typeface="楷体" pitchFamily="49" charset="-122"/>
                <a:ea typeface="楷体" pitchFamily="49" charset="-122"/>
              </a:rPr>
              <a:t>以小组为单位，设计一堂听说游戏活动。</a:t>
            </a:r>
          </a:p>
          <a:p>
            <a:pPr>
              <a:lnSpc>
                <a:spcPct val="170000"/>
              </a:lnSpc>
            </a:pPr>
            <a:endParaRPr lang="zh-CN" altLang="zh-CN" sz="5600" b="1" dirty="0" smtClean="0">
              <a:latin typeface="楷体" pitchFamily="49" charset="-122"/>
              <a:ea typeface="楷体" pitchFamily="49" charset="-122"/>
            </a:endParaRP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1547664" y="620688"/>
            <a:ext cx="6264696" cy="1143000"/>
          </a:xfrm>
          <a:solidFill>
            <a:srgbClr val="FFFF00"/>
          </a:solidFill>
        </p:spPr>
        <p:txBody>
          <a:bodyPr/>
          <a:lstStyle/>
          <a:p>
            <a:r>
              <a:rPr lang="en-US" altLang="zh-CN" b="1" dirty="0" smtClean="0"/>
              <a:t>1. </a:t>
            </a:r>
            <a:r>
              <a:rPr lang="zh-CN" altLang="en-US" b="1" dirty="0" smtClean="0"/>
              <a:t>书写格式</a:t>
            </a:r>
            <a:endParaRPr lang="zh-CN" altLang="en-US" dirty="0"/>
          </a:p>
        </p:txBody>
      </p:sp>
      <p:graphicFrame>
        <p:nvGraphicFramePr>
          <p:cNvPr id="7" name="内容占位符 4"/>
          <p:cNvGraphicFramePr>
            <a:graphicFrameLocks/>
          </p:cNvGraphicFramePr>
          <p:nvPr/>
        </p:nvGraphicFramePr>
        <p:xfrm>
          <a:off x="611559" y="2276872"/>
          <a:ext cx="7920881" cy="900100"/>
        </p:xfrm>
        <a:graphic>
          <a:graphicData uri="http://schemas.openxmlformats.org/drawingml/2006/table">
            <a:tbl>
              <a:tblPr/>
              <a:tblGrid>
                <a:gridCol w="1512169"/>
                <a:gridCol w="1127505"/>
                <a:gridCol w="1436120"/>
                <a:gridCol w="1180118"/>
                <a:gridCol w="1406511"/>
                <a:gridCol w="1258458"/>
              </a:tblGrid>
              <a:tr h="432048">
                <a:tc>
                  <a:txBody>
                    <a:bodyPr/>
                    <a:lstStyle/>
                    <a:p>
                      <a:pPr algn="ctr">
                        <a:spcAft>
                          <a:spcPts val="0"/>
                        </a:spcAft>
                      </a:pPr>
                      <a:r>
                        <a:rPr lang="zh-CN" sz="2400" b="1" kern="100" dirty="0">
                          <a:solidFill>
                            <a:srgbClr val="FF0000"/>
                          </a:solidFill>
                          <a:latin typeface="Times New Roman"/>
                          <a:ea typeface="宋体"/>
                        </a:rPr>
                        <a:t>课程名称</a:t>
                      </a:r>
                      <a:endParaRPr lang="zh-CN" sz="240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40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2400" b="1" kern="100" dirty="0" smtClean="0">
                          <a:solidFill>
                            <a:srgbClr val="FF0000"/>
                          </a:solidFill>
                          <a:latin typeface="Times New Roman"/>
                          <a:ea typeface="宋体"/>
                        </a:rPr>
                        <a:t>使用教材</a:t>
                      </a:r>
                      <a:endParaRPr lang="zh-CN" sz="2400" b="1"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endParaRPr lang="zh-CN" altLang="en-US"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zh-CN" sz="105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zh-CN" sz="105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ctr">
                        <a:spcAft>
                          <a:spcPts val="0"/>
                        </a:spcAft>
                      </a:pPr>
                      <a:r>
                        <a:rPr lang="zh-CN" sz="2400" b="1" kern="100" dirty="0">
                          <a:solidFill>
                            <a:srgbClr val="FF0000"/>
                          </a:solidFill>
                          <a:latin typeface="Times New Roman"/>
                          <a:ea typeface="宋体"/>
                        </a:rPr>
                        <a:t>教师姓名</a:t>
                      </a:r>
                      <a:endParaRPr lang="zh-CN" sz="240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2400"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2400" b="1" kern="100" dirty="0" smtClean="0">
                          <a:solidFill>
                            <a:srgbClr val="FF0000"/>
                          </a:solidFill>
                          <a:latin typeface="Times New Roman"/>
                          <a:ea typeface="宋体"/>
                        </a:rPr>
                        <a:t>上课班级</a:t>
                      </a:r>
                      <a:endParaRPr lang="zh-CN" sz="2400" b="1"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zh-CN" altLang="en-US" sz="2400" dirty="0">
                        <a:solidFill>
                          <a:srgbClr val="FF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2400" b="1" kern="100" dirty="0" smtClean="0">
                          <a:solidFill>
                            <a:srgbClr val="FF0000"/>
                          </a:solidFill>
                          <a:latin typeface="Times New Roman"/>
                          <a:ea typeface="宋体"/>
                        </a:rPr>
                        <a:t>上课地点</a:t>
                      </a:r>
                      <a:endParaRPr lang="zh-CN" sz="2400" b="1" kern="100" dirty="0">
                        <a:solidFill>
                          <a:srgbClr val="FF00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8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标题 1"/>
          <p:cNvSpPr txBox="1">
            <a:spLocks/>
          </p:cNvSpPr>
          <p:nvPr/>
        </p:nvSpPr>
        <p:spPr>
          <a:xfrm>
            <a:off x="611560" y="548680"/>
            <a:ext cx="7704856" cy="926976"/>
          </a:xfrm>
          <a:prstGeom prst="rect">
            <a:avLst/>
          </a:prstGeom>
          <a:no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8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结语</a:t>
            </a:r>
            <a:endParaRPr kumimoji="0" lang="zh-CN" altLang="en-US" sz="4800" b="1" i="0" u="none" strike="noStrike" kern="1200" cap="none" spc="0" normalizeH="0" baseline="0" noProof="0" dirty="0">
              <a:ln>
                <a:noFill/>
              </a:ln>
              <a:solidFill>
                <a:srgbClr val="FF0000"/>
              </a:solidFill>
              <a:effectLst/>
              <a:uLnTx/>
              <a:uFillTx/>
              <a:latin typeface="楷体" pitchFamily="49" charset="-122"/>
              <a:ea typeface="楷体" pitchFamily="49" charset="-122"/>
              <a:cs typeface="+mj-cs"/>
            </a:endParaRPr>
          </a:p>
        </p:txBody>
      </p:sp>
      <p:sp>
        <p:nvSpPr>
          <p:cNvPr id="5" name="标题 1"/>
          <p:cNvSpPr txBox="1">
            <a:spLocks/>
          </p:cNvSpPr>
          <p:nvPr/>
        </p:nvSpPr>
        <p:spPr>
          <a:xfrm>
            <a:off x="899592" y="1556792"/>
            <a:ext cx="7200800" cy="4392488"/>
          </a:xfrm>
          <a:prstGeom prst="rect">
            <a:avLst/>
          </a:prstGeom>
          <a:solidFill>
            <a:srgbClr val="FFFF00"/>
          </a:solidFill>
        </p:spPr>
        <p:txBody>
          <a:bodyPr/>
          <a:lstStyle/>
          <a:p>
            <a:pPr>
              <a:lnSpc>
                <a:spcPct val="200000"/>
              </a:lnSpc>
              <a:spcBef>
                <a:spcPct val="0"/>
              </a:spcBef>
              <a:defRPr/>
            </a:pPr>
            <a:r>
              <a:rPr kumimoji="0" lang="zh-CN" altLang="en-US" sz="3200" b="1" i="0" u="none" strike="noStrike" kern="1200" cap="none" spc="0" normalizeH="0" baseline="0" noProof="0" dirty="0" smtClean="0">
                <a:ln>
                  <a:noFill/>
                </a:ln>
                <a:effectLst/>
                <a:uLnTx/>
                <a:uFillTx/>
                <a:latin typeface="楷体" pitchFamily="49" charset="-122"/>
                <a:ea typeface="楷体" pitchFamily="49" charset="-122"/>
                <a:cs typeface="+mj-cs"/>
              </a:rPr>
              <a:t>    备课是上课的基础，也是保证教学质量的</a:t>
            </a:r>
            <a:r>
              <a:rPr lang="zh-CN" altLang="en-US" sz="3200" b="1" dirty="0" smtClean="0">
                <a:latin typeface="楷体" pitchFamily="49" charset="-122"/>
                <a:ea typeface="楷体" pitchFamily="49" charset="-122"/>
                <a:cs typeface="+mj-cs"/>
              </a:rPr>
              <a:t>基础。</a:t>
            </a:r>
            <a:endParaRPr lang="en-US" altLang="zh-CN" sz="3200" b="1" dirty="0" smtClean="0">
              <a:latin typeface="楷体" pitchFamily="49" charset="-122"/>
              <a:ea typeface="楷体" pitchFamily="49" charset="-122"/>
              <a:cs typeface="+mj-cs"/>
            </a:endParaRPr>
          </a:p>
          <a:p>
            <a:pPr>
              <a:lnSpc>
                <a:spcPct val="200000"/>
              </a:lnSpc>
              <a:spcBef>
                <a:spcPct val="0"/>
              </a:spcBef>
              <a:defRPr/>
            </a:pPr>
            <a:r>
              <a:rPr lang="en-US" altLang="zh-CN" sz="3200" b="1" dirty="0" smtClean="0">
                <a:solidFill>
                  <a:srgbClr val="FF0000"/>
                </a:solidFill>
                <a:latin typeface="楷体" pitchFamily="49" charset="-122"/>
                <a:ea typeface="楷体" pitchFamily="49" charset="-122"/>
                <a:cs typeface="+mj-cs"/>
              </a:rPr>
              <a:t>    </a:t>
            </a:r>
            <a:r>
              <a:rPr lang="zh-CN" altLang="en-US" sz="4400" b="1" dirty="0" smtClean="0">
                <a:solidFill>
                  <a:srgbClr val="FF0000"/>
                </a:solidFill>
                <a:latin typeface="楷体" pitchFamily="49" charset="-122"/>
                <a:ea typeface="楷体" pitchFamily="49" charset="-122"/>
                <a:cs typeface="+mj-cs"/>
              </a:rPr>
              <a:t>用一生来备课</a:t>
            </a:r>
            <a:r>
              <a:rPr lang="zh-CN" altLang="en-US" sz="3200" b="1" dirty="0" smtClean="0">
                <a:latin typeface="楷体" pitchFamily="49" charset="-122"/>
                <a:ea typeface="楷体" pitchFamily="49" charset="-122"/>
                <a:cs typeface="+mj-cs"/>
              </a:rPr>
              <a:t>是每个教师应有的态度，也是一种教育的境界。</a:t>
            </a:r>
            <a:endParaRPr kumimoji="0" lang="zh-CN" altLang="en-US" sz="3200" b="1" i="0" u="none" strike="noStrike" kern="1200" cap="none" spc="0" normalizeH="0" baseline="0" noProof="0" dirty="0">
              <a:ln>
                <a:noFill/>
              </a:ln>
              <a:effectLst/>
              <a:uLnTx/>
              <a:uFillTx/>
              <a:latin typeface="楷体" pitchFamily="49" charset="-122"/>
              <a:ea typeface="楷体" pitchFamily="49" charset="-122"/>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标题 1"/>
          <p:cNvSpPr>
            <a:spLocks noGrp="1"/>
          </p:cNvSpPr>
          <p:nvPr>
            <p:ph type="title"/>
          </p:nvPr>
        </p:nvSpPr>
        <p:spPr>
          <a:xfrm>
            <a:off x="457200" y="404664"/>
            <a:ext cx="8229600" cy="1012974"/>
          </a:xfrm>
        </p:spPr>
        <p:txBody>
          <a:bodyPr>
            <a:normAutofit/>
          </a:bodyPr>
          <a:lstStyle/>
          <a:p>
            <a:r>
              <a:rPr lang="zh-CN" altLang="en-US" b="1" dirty="0" smtClean="0">
                <a:solidFill>
                  <a:srgbClr val="FF0000"/>
                </a:solidFill>
              </a:rPr>
              <a:t>规范的教材书写顺序</a:t>
            </a:r>
            <a:endParaRPr lang="zh-CN" altLang="en-US" b="1" dirty="0">
              <a:solidFill>
                <a:srgbClr val="FF0000"/>
              </a:solidFill>
            </a:endParaRPr>
          </a:p>
        </p:txBody>
      </p:sp>
      <p:sp>
        <p:nvSpPr>
          <p:cNvPr id="4" name="内容占位符 2"/>
          <p:cNvSpPr>
            <a:spLocks noGrp="1"/>
          </p:cNvSpPr>
          <p:nvPr>
            <p:ph idx="1"/>
          </p:nvPr>
        </p:nvSpPr>
        <p:spPr/>
        <p:txBody>
          <a:bodyPr>
            <a:normAutofit/>
          </a:bodyPr>
          <a:lstStyle/>
          <a:p>
            <a:pPr>
              <a:lnSpc>
                <a:spcPct val="200000"/>
              </a:lnSpc>
            </a:pPr>
            <a:r>
              <a:rPr lang="zh-CN" altLang="zh-CN" b="1" dirty="0" smtClean="0"/>
              <a:t>作者</a:t>
            </a:r>
            <a:r>
              <a:rPr lang="en-US" altLang="zh-CN" b="1" dirty="0" smtClean="0"/>
              <a:t>/</a:t>
            </a:r>
            <a:r>
              <a:rPr lang="zh-CN" altLang="zh-CN" b="1" dirty="0" smtClean="0"/>
              <a:t>编者</a:t>
            </a:r>
            <a:r>
              <a:rPr lang="zh-CN" altLang="en-US" dirty="0" smtClean="0"/>
              <a:t>：</a:t>
            </a:r>
            <a:r>
              <a:rPr lang="en-US" altLang="zh-CN" b="1" dirty="0" smtClean="0"/>
              <a:t>《</a:t>
            </a:r>
            <a:r>
              <a:rPr lang="zh-CN" altLang="zh-CN" b="1" dirty="0" smtClean="0"/>
              <a:t>教材名称</a:t>
            </a:r>
            <a:r>
              <a:rPr lang="en-US" altLang="zh-CN" b="1" dirty="0" smtClean="0"/>
              <a:t>》</a:t>
            </a:r>
            <a:r>
              <a:rPr lang="zh-CN" altLang="zh-CN" dirty="0" smtClean="0"/>
              <a:t>，</a:t>
            </a:r>
            <a:r>
              <a:rPr lang="zh-CN" altLang="zh-CN" b="1" dirty="0" smtClean="0"/>
              <a:t>出版社，出版时间或版本</a:t>
            </a:r>
            <a:endParaRPr lang="en-US" altLang="zh-CN" b="1" dirty="0" smtClean="0"/>
          </a:p>
          <a:p>
            <a:pPr>
              <a:lnSpc>
                <a:spcPct val="200000"/>
              </a:lnSpc>
            </a:pPr>
            <a:endParaRPr lang="zh-CN"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83768" y="692696"/>
            <a:ext cx="4608512" cy="1143000"/>
          </a:xfrm>
          <a:solidFill>
            <a:srgbClr val="FFFF00"/>
          </a:solidFill>
        </p:spPr>
        <p:txBody>
          <a:bodyPr/>
          <a:lstStyle/>
          <a:p>
            <a:r>
              <a:rPr lang="en-US" altLang="zh-CN" b="1" dirty="0" smtClean="0"/>
              <a:t>2. </a:t>
            </a:r>
            <a:r>
              <a:rPr lang="zh-CN" altLang="en-US" b="1" dirty="0" smtClean="0"/>
              <a:t>教学课题</a:t>
            </a:r>
            <a:endParaRPr lang="zh-CN" altLang="en-US" b="1" dirty="0"/>
          </a:p>
        </p:txBody>
      </p:sp>
      <p:sp>
        <p:nvSpPr>
          <p:cNvPr id="3" name="内容占位符 2"/>
          <p:cNvSpPr>
            <a:spLocks noGrp="1"/>
          </p:cNvSpPr>
          <p:nvPr>
            <p:ph idx="1"/>
          </p:nvPr>
        </p:nvSpPr>
        <p:spPr>
          <a:xfrm>
            <a:off x="467544" y="1916832"/>
            <a:ext cx="7128792" cy="1008112"/>
          </a:xfrm>
        </p:spPr>
        <p:txBody>
          <a:bodyPr>
            <a:normAutofit fontScale="92500" lnSpcReduction="10000"/>
          </a:bodyPr>
          <a:lstStyle/>
          <a:p>
            <a:r>
              <a:rPr lang="zh-CN" altLang="zh-CN" b="1" dirty="0" smtClean="0"/>
              <a:t>教学课题</a:t>
            </a:r>
            <a:r>
              <a:rPr lang="zh-CN" altLang="en-US" b="1" dirty="0" smtClean="0">
                <a:solidFill>
                  <a:srgbClr val="FF0000"/>
                </a:solidFill>
              </a:rPr>
              <a:t>不等于</a:t>
            </a:r>
            <a:r>
              <a:rPr lang="zh-CN" altLang="zh-CN" b="1" dirty="0" smtClean="0"/>
              <a:t>教学的具体内容</a:t>
            </a:r>
            <a:r>
              <a:rPr lang="zh-CN" altLang="en-US" b="1" dirty="0" smtClean="0"/>
              <a:t>，</a:t>
            </a:r>
            <a:endParaRPr lang="en-US" altLang="zh-CN" b="1" dirty="0" smtClean="0"/>
          </a:p>
          <a:p>
            <a:pPr>
              <a:buNone/>
            </a:pPr>
            <a:r>
              <a:rPr lang="en-US" altLang="zh-CN" b="1" dirty="0" smtClean="0"/>
              <a:t>    </a:t>
            </a:r>
            <a:r>
              <a:rPr lang="zh-CN" altLang="en-US" b="1" dirty="0" smtClean="0"/>
              <a:t>也</a:t>
            </a:r>
            <a:r>
              <a:rPr lang="zh-CN" altLang="en-US" b="1" dirty="0" smtClean="0">
                <a:solidFill>
                  <a:srgbClr val="FF0000"/>
                </a:solidFill>
              </a:rPr>
              <a:t>不等同于</a:t>
            </a:r>
            <a:r>
              <a:rPr lang="zh-CN" altLang="en-US" b="1" dirty="0" smtClean="0"/>
              <a:t>教学目标。</a:t>
            </a:r>
            <a:endParaRPr lang="zh-CN" altLang="en-US" b="1" dirty="0"/>
          </a:p>
        </p:txBody>
      </p:sp>
      <p:graphicFrame>
        <p:nvGraphicFramePr>
          <p:cNvPr id="5" name="表格 4"/>
          <p:cNvGraphicFramePr>
            <a:graphicFrameLocks noGrp="1"/>
          </p:cNvGraphicFramePr>
          <p:nvPr/>
        </p:nvGraphicFramePr>
        <p:xfrm>
          <a:off x="323528" y="2996952"/>
          <a:ext cx="8208912" cy="3591312"/>
        </p:xfrm>
        <a:graphic>
          <a:graphicData uri="http://schemas.openxmlformats.org/drawingml/2006/table">
            <a:tbl>
              <a:tblPr/>
              <a:tblGrid>
                <a:gridCol w="2172947"/>
                <a:gridCol w="6035965"/>
              </a:tblGrid>
              <a:tr h="3591312">
                <a:tc>
                  <a:txBody>
                    <a:bodyPr/>
                    <a:lstStyle/>
                    <a:p>
                      <a:pPr algn="ctr">
                        <a:spcAft>
                          <a:spcPts val="0"/>
                        </a:spcAft>
                      </a:pPr>
                      <a:endParaRPr lang="en-US" altLang="zh-CN" sz="2400" kern="100" dirty="0" smtClean="0">
                        <a:latin typeface="Calibri"/>
                        <a:ea typeface="仿宋_GB2312"/>
                        <a:cs typeface="Times New Roman"/>
                      </a:endParaRPr>
                    </a:p>
                    <a:p>
                      <a:pPr algn="ctr">
                        <a:spcAft>
                          <a:spcPts val="0"/>
                        </a:spcAft>
                      </a:pPr>
                      <a:endParaRPr lang="en-US" altLang="zh-CN" sz="2400" kern="100" dirty="0" smtClean="0">
                        <a:latin typeface="Calibri"/>
                        <a:ea typeface="仿宋_GB2312"/>
                        <a:cs typeface="Times New Roman"/>
                      </a:endParaRPr>
                    </a:p>
                    <a:p>
                      <a:pPr algn="ctr">
                        <a:spcAft>
                          <a:spcPts val="0"/>
                        </a:spcAft>
                      </a:pPr>
                      <a:r>
                        <a:rPr lang="zh-CN" sz="2800" b="1" kern="100" dirty="0" smtClean="0">
                          <a:solidFill>
                            <a:srgbClr val="FF0000"/>
                          </a:solidFill>
                          <a:latin typeface="Calibri"/>
                          <a:ea typeface="仿宋_GB2312"/>
                          <a:cs typeface="Times New Roman"/>
                        </a:rPr>
                        <a:t>教</a:t>
                      </a:r>
                      <a:r>
                        <a:rPr lang="zh-CN" sz="2800" b="1" kern="100" dirty="0">
                          <a:solidFill>
                            <a:srgbClr val="FF0000"/>
                          </a:solidFill>
                          <a:latin typeface="Calibri"/>
                          <a:ea typeface="仿宋_GB2312"/>
                          <a:cs typeface="Times New Roman"/>
                        </a:rPr>
                        <a:t>学课题</a:t>
                      </a:r>
                      <a:endParaRPr lang="zh-CN" sz="2800" b="1" kern="100" dirty="0">
                        <a:solidFill>
                          <a:srgbClr val="FF0000"/>
                        </a:solidFill>
                        <a:latin typeface="Calibri"/>
                        <a:ea typeface="宋体"/>
                        <a:cs typeface="Times New Roman"/>
                      </a:endParaRPr>
                    </a:p>
                    <a:p>
                      <a:pPr algn="ctr">
                        <a:spcAft>
                          <a:spcPts val="0"/>
                        </a:spcAft>
                      </a:pPr>
                      <a:r>
                        <a:rPr lang="zh-CN" sz="2400" b="1" kern="100" dirty="0">
                          <a:solidFill>
                            <a:srgbClr val="FF0000"/>
                          </a:solidFill>
                          <a:latin typeface="Calibri"/>
                          <a:ea typeface="仿宋_GB2312"/>
                          <a:cs typeface="Times New Roman"/>
                        </a:rPr>
                        <a:t>（教学内容）</a:t>
                      </a:r>
                      <a:endParaRPr lang="zh-CN" sz="2400" b="1"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342900" lvl="0" indent="-342900" algn="l">
                        <a:lnSpc>
                          <a:spcPct val="150000"/>
                        </a:lnSpc>
                        <a:spcAft>
                          <a:spcPts val="0"/>
                        </a:spcAft>
                        <a:buFont typeface="+mj-lt"/>
                        <a:buNone/>
                      </a:pPr>
                      <a:r>
                        <a:rPr lang="en-US" altLang="zh-CN" sz="2400" kern="100" dirty="0" smtClean="0">
                          <a:latin typeface="Calibri"/>
                          <a:ea typeface="仿宋_GB2312"/>
                          <a:cs typeface="Times New Roman"/>
                        </a:rPr>
                        <a:t>     </a:t>
                      </a:r>
                      <a:r>
                        <a:rPr lang="en-US" altLang="zh-CN" sz="2400" b="1" kern="100" dirty="0" smtClean="0">
                          <a:solidFill>
                            <a:schemeClr val="tx1"/>
                          </a:solidFill>
                          <a:latin typeface="Calibri"/>
                          <a:ea typeface="仿宋_GB2312"/>
                          <a:cs typeface="Times New Roman"/>
                        </a:rPr>
                        <a:t>1. </a:t>
                      </a:r>
                      <a:r>
                        <a:rPr lang="zh-CN" sz="2400" b="1" kern="100" dirty="0" smtClean="0">
                          <a:solidFill>
                            <a:schemeClr val="tx1"/>
                          </a:solidFill>
                          <a:latin typeface="Calibri"/>
                          <a:ea typeface="仿宋_GB2312"/>
                          <a:cs typeface="Times New Roman"/>
                        </a:rPr>
                        <a:t>文</a:t>
                      </a:r>
                      <a:r>
                        <a:rPr lang="zh-CN" sz="2400" b="1" kern="100" dirty="0">
                          <a:solidFill>
                            <a:schemeClr val="tx1"/>
                          </a:solidFill>
                          <a:latin typeface="Calibri"/>
                          <a:ea typeface="仿宋_GB2312"/>
                          <a:cs typeface="Times New Roman"/>
                        </a:rPr>
                        <a:t>艺复兴运动的背景和内容。</a:t>
                      </a:r>
                      <a:r>
                        <a:rPr lang="en-US" sz="2400" b="1" kern="100" dirty="0">
                          <a:solidFill>
                            <a:schemeClr val="tx1"/>
                          </a:solidFill>
                          <a:latin typeface="Calibri"/>
                          <a:ea typeface="仿宋_GB2312"/>
                          <a:cs typeface="Times New Roman"/>
                        </a:rPr>
                        <a:t/>
                      </a:r>
                      <a:br>
                        <a:rPr lang="en-US" sz="2400" b="1" kern="100" dirty="0">
                          <a:solidFill>
                            <a:schemeClr val="tx1"/>
                          </a:solidFill>
                          <a:latin typeface="Calibri"/>
                          <a:ea typeface="仿宋_GB2312"/>
                          <a:cs typeface="Times New Roman"/>
                        </a:rPr>
                      </a:br>
                      <a:r>
                        <a:rPr lang="en-US" sz="2400" b="1" kern="100" dirty="0">
                          <a:solidFill>
                            <a:schemeClr val="tx1"/>
                          </a:solidFill>
                          <a:latin typeface="Calibri"/>
                          <a:ea typeface="仿宋_GB2312"/>
                          <a:cs typeface="Times New Roman"/>
                        </a:rPr>
                        <a:t>2.</a:t>
                      </a:r>
                      <a:r>
                        <a:rPr lang="zh-CN" sz="2400" b="1" kern="100" dirty="0">
                          <a:solidFill>
                            <a:schemeClr val="tx1"/>
                          </a:solidFill>
                          <a:latin typeface="Calibri"/>
                          <a:ea typeface="仿宋_GB2312"/>
                          <a:cs typeface="Times New Roman"/>
                        </a:rPr>
                        <a:t>人文主义文学的概念，内容。</a:t>
                      </a:r>
                      <a:r>
                        <a:rPr lang="en-US" sz="2400" b="1" kern="100" dirty="0">
                          <a:solidFill>
                            <a:schemeClr val="tx1"/>
                          </a:solidFill>
                          <a:latin typeface="Calibri"/>
                          <a:ea typeface="仿宋_GB2312"/>
                          <a:cs typeface="Times New Roman"/>
                        </a:rPr>
                        <a:t/>
                      </a:r>
                      <a:br>
                        <a:rPr lang="en-US" sz="2400" b="1" kern="100" dirty="0">
                          <a:solidFill>
                            <a:schemeClr val="tx1"/>
                          </a:solidFill>
                          <a:latin typeface="Calibri"/>
                          <a:ea typeface="仿宋_GB2312"/>
                          <a:cs typeface="Times New Roman"/>
                        </a:rPr>
                      </a:br>
                      <a:r>
                        <a:rPr lang="en-US" sz="2400" b="1" kern="100" dirty="0">
                          <a:solidFill>
                            <a:schemeClr val="tx1"/>
                          </a:solidFill>
                          <a:latin typeface="Calibri"/>
                          <a:ea typeface="仿宋_GB2312"/>
                          <a:cs typeface="Times New Roman"/>
                        </a:rPr>
                        <a:t>3.</a:t>
                      </a:r>
                      <a:r>
                        <a:rPr lang="zh-CN" sz="2400" b="1" kern="100" dirty="0">
                          <a:solidFill>
                            <a:schemeClr val="tx1"/>
                          </a:solidFill>
                          <a:latin typeface="Calibri"/>
                          <a:ea typeface="仿宋_GB2312"/>
                          <a:cs typeface="Times New Roman"/>
                        </a:rPr>
                        <a:t>意大利、法国、西班牙、英国文学的特点和代表作家、作品。</a:t>
                      </a:r>
                      <a:r>
                        <a:rPr lang="en-US" sz="2400" b="1" kern="100" dirty="0">
                          <a:solidFill>
                            <a:schemeClr val="tx1"/>
                          </a:solidFill>
                          <a:latin typeface="Calibri"/>
                          <a:ea typeface="仿宋_GB2312"/>
                          <a:cs typeface="Times New Roman"/>
                        </a:rPr>
                        <a:t/>
                      </a:r>
                      <a:br>
                        <a:rPr lang="en-US" sz="2400" b="1" kern="100" dirty="0">
                          <a:solidFill>
                            <a:schemeClr val="tx1"/>
                          </a:solidFill>
                          <a:latin typeface="Calibri"/>
                          <a:ea typeface="仿宋_GB2312"/>
                          <a:cs typeface="Times New Roman"/>
                        </a:rPr>
                      </a:br>
                      <a:r>
                        <a:rPr lang="en-US" sz="2400" b="1" kern="100" dirty="0">
                          <a:solidFill>
                            <a:schemeClr val="tx1"/>
                          </a:solidFill>
                          <a:latin typeface="Calibri"/>
                          <a:ea typeface="仿宋_GB2312"/>
                          <a:cs typeface="Times New Roman"/>
                        </a:rPr>
                        <a:t>4.</a:t>
                      </a:r>
                      <a:r>
                        <a:rPr lang="zh-CN" sz="2400" b="1" kern="100" dirty="0">
                          <a:solidFill>
                            <a:schemeClr val="tx1"/>
                          </a:solidFill>
                          <a:latin typeface="Calibri"/>
                          <a:ea typeface="仿宋_GB2312"/>
                          <a:cs typeface="Times New Roman"/>
                        </a:rPr>
                        <a:t>莎士比亚的简介及三个时期代表作品。</a:t>
                      </a:r>
                      <a:r>
                        <a:rPr lang="en-US" sz="2400" b="1" kern="100" dirty="0">
                          <a:solidFill>
                            <a:schemeClr val="tx1"/>
                          </a:solidFill>
                          <a:latin typeface="Calibri"/>
                          <a:ea typeface="仿宋_GB2312"/>
                          <a:cs typeface="Times New Roman"/>
                        </a:rPr>
                        <a:t/>
                      </a:r>
                      <a:br>
                        <a:rPr lang="en-US" sz="2400" b="1" kern="100" dirty="0">
                          <a:solidFill>
                            <a:schemeClr val="tx1"/>
                          </a:solidFill>
                          <a:latin typeface="Calibri"/>
                          <a:ea typeface="仿宋_GB2312"/>
                          <a:cs typeface="Times New Roman"/>
                        </a:rPr>
                      </a:br>
                      <a:r>
                        <a:rPr lang="en-US" sz="2400" b="1" kern="100" dirty="0">
                          <a:solidFill>
                            <a:schemeClr val="tx1"/>
                          </a:solidFill>
                          <a:latin typeface="Calibri"/>
                          <a:ea typeface="仿宋_GB2312"/>
                          <a:cs typeface="Times New Roman"/>
                        </a:rPr>
                        <a:t>5.</a:t>
                      </a:r>
                      <a:r>
                        <a:rPr lang="zh-CN" sz="2400" b="1" kern="100" dirty="0">
                          <a:solidFill>
                            <a:schemeClr val="tx1"/>
                          </a:solidFill>
                          <a:latin typeface="Calibri"/>
                          <a:ea typeface="仿宋_GB2312"/>
                          <a:cs typeface="Times New Roman"/>
                        </a:rPr>
                        <a:t>莎士比亚不同时期创作特点</a:t>
                      </a:r>
                      <a:r>
                        <a:rPr lang="zh-CN" sz="2400" b="1" kern="100" dirty="0" smtClean="0">
                          <a:solidFill>
                            <a:schemeClr val="tx1"/>
                          </a:solidFill>
                          <a:latin typeface="Calibri"/>
                          <a:ea typeface="仿宋_GB2312"/>
                          <a:cs typeface="Times New Roman"/>
                        </a:rPr>
                        <a:t>。</a:t>
                      </a:r>
                      <a:endParaRPr lang="zh-CN" sz="2400" b="1" kern="100" dirty="0">
                        <a:solidFill>
                          <a:schemeClr val="tx1"/>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27584" y="2132856"/>
          <a:ext cx="7272808" cy="3024336"/>
        </p:xfrm>
        <a:graphic>
          <a:graphicData uri="http://schemas.openxmlformats.org/drawingml/2006/table">
            <a:tbl>
              <a:tblPr/>
              <a:tblGrid>
                <a:gridCol w="1856887"/>
                <a:gridCol w="5415921"/>
              </a:tblGrid>
              <a:tr h="3024336">
                <a:tc>
                  <a:txBody>
                    <a:bodyPr/>
                    <a:lstStyle/>
                    <a:p>
                      <a:pPr algn="ctr">
                        <a:spcAft>
                          <a:spcPts val="0"/>
                        </a:spcAft>
                      </a:pPr>
                      <a:endParaRPr lang="en-US" altLang="zh-CN" sz="2400" b="1" kern="100" dirty="0" smtClean="0">
                        <a:solidFill>
                          <a:srgbClr val="FF0000"/>
                        </a:solidFill>
                        <a:latin typeface="Calibri"/>
                        <a:ea typeface="仿宋_GB2312"/>
                        <a:cs typeface="Times New Roman"/>
                      </a:endParaRPr>
                    </a:p>
                    <a:p>
                      <a:pPr algn="ctr">
                        <a:spcAft>
                          <a:spcPts val="0"/>
                        </a:spcAft>
                      </a:pPr>
                      <a:endParaRPr lang="en-US" altLang="zh-CN" sz="2400" b="1" kern="100" dirty="0" smtClean="0">
                        <a:solidFill>
                          <a:srgbClr val="FF0000"/>
                        </a:solidFill>
                        <a:latin typeface="Calibri"/>
                        <a:ea typeface="仿宋_GB2312"/>
                        <a:cs typeface="Times New Roman"/>
                      </a:endParaRPr>
                    </a:p>
                    <a:p>
                      <a:pPr algn="ctr">
                        <a:spcAft>
                          <a:spcPts val="0"/>
                        </a:spcAft>
                      </a:pPr>
                      <a:r>
                        <a:rPr lang="zh-CN" sz="2400" b="1" kern="100" dirty="0" smtClean="0">
                          <a:solidFill>
                            <a:srgbClr val="FF0000"/>
                          </a:solidFill>
                          <a:latin typeface="Calibri"/>
                          <a:ea typeface="仿宋_GB2312"/>
                          <a:cs typeface="Times New Roman"/>
                        </a:rPr>
                        <a:t>教</a:t>
                      </a:r>
                      <a:r>
                        <a:rPr lang="zh-CN" sz="2400" b="1" kern="100" dirty="0">
                          <a:solidFill>
                            <a:srgbClr val="FF0000"/>
                          </a:solidFill>
                          <a:latin typeface="Calibri"/>
                          <a:ea typeface="仿宋_GB2312"/>
                          <a:cs typeface="Times New Roman"/>
                        </a:rPr>
                        <a:t>学课题</a:t>
                      </a:r>
                      <a:endParaRPr lang="zh-CN" sz="2400" kern="100" dirty="0">
                        <a:solidFill>
                          <a:srgbClr val="FF0000"/>
                        </a:solidFill>
                        <a:latin typeface="Calibri"/>
                        <a:ea typeface="宋体"/>
                        <a:cs typeface="Times New Roman"/>
                      </a:endParaRPr>
                    </a:p>
                    <a:p>
                      <a:pPr algn="ctr">
                        <a:spcAft>
                          <a:spcPts val="0"/>
                        </a:spcAft>
                      </a:pPr>
                      <a:r>
                        <a:rPr lang="zh-CN" sz="2000" b="1" kern="100" dirty="0">
                          <a:solidFill>
                            <a:srgbClr val="FF0000"/>
                          </a:solidFill>
                          <a:latin typeface="Calibri"/>
                          <a:ea typeface="仿宋_GB2312"/>
                          <a:cs typeface="Times New Roman"/>
                        </a:rPr>
                        <a:t>（教学内容）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just">
                        <a:lnSpc>
                          <a:spcPct val="200000"/>
                        </a:lnSpc>
                        <a:spcAft>
                          <a:spcPts val="0"/>
                        </a:spcAft>
                      </a:pPr>
                      <a:r>
                        <a:rPr lang="zh-CN" sz="2400" b="1" kern="100" dirty="0">
                          <a:latin typeface="+mn-ea"/>
                          <a:ea typeface="+mn-ea"/>
                          <a:cs typeface="Times New Roman"/>
                        </a:rPr>
                        <a:t>通过观察，根据外貌区分开鸡、鸭和鹅，认识家禽躯体各组成部分，认识与家禽生产关系密切部分，明确其与生产的密切关系。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内容占位符 2"/>
          <p:cNvSpPr txBox="1">
            <a:spLocks/>
          </p:cNvSpPr>
          <p:nvPr/>
        </p:nvSpPr>
        <p:spPr>
          <a:xfrm>
            <a:off x="755576" y="692696"/>
            <a:ext cx="7128792" cy="1008112"/>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zh-CN" sz="3200" b="1" i="0" u="none" strike="noStrike" kern="1200" cap="none" spc="0" normalizeH="0" baseline="0" noProof="0" dirty="0" smtClean="0">
                <a:ln>
                  <a:noFill/>
                </a:ln>
                <a:solidFill>
                  <a:schemeClr val="tx1"/>
                </a:solidFill>
                <a:effectLst/>
                <a:uLnTx/>
                <a:uFillTx/>
                <a:latin typeface="+mn-lt"/>
                <a:ea typeface="+mn-ea"/>
                <a:cs typeface="+mn-cs"/>
              </a:rPr>
              <a:t>教学课题</a:t>
            </a:r>
            <a:r>
              <a:rPr kumimoji="0" lang="zh-CN" altLang="en-US" sz="3200" b="1" i="0" u="none" strike="noStrike" kern="1200" cap="none" spc="0" normalizeH="0" baseline="0" noProof="0" dirty="0" smtClean="0">
                <a:ln>
                  <a:noFill/>
                </a:ln>
                <a:solidFill>
                  <a:srgbClr val="FF0000"/>
                </a:solidFill>
                <a:effectLst/>
                <a:uLnTx/>
                <a:uFillTx/>
                <a:latin typeface="+mn-lt"/>
                <a:ea typeface="+mn-ea"/>
                <a:cs typeface="+mn-cs"/>
              </a:rPr>
              <a:t>不等于</a:t>
            </a:r>
            <a:r>
              <a:rPr kumimoji="0" lang="zh-CN" altLang="zh-CN" sz="3200" b="1" i="0" u="none" strike="noStrike" kern="1200" cap="none" spc="0" normalizeH="0" baseline="0" noProof="0" dirty="0" smtClean="0">
                <a:ln>
                  <a:noFill/>
                </a:ln>
                <a:solidFill>
                  <a:schemeClr val="tx1"/>
                </a:solidFill>
                <a:effectLst/>
                <a:uLnTx/>
                <a:uFillTx/>
                <a:latin typeface="+mn-lt"/>
                <a:ea typeface="+mn-ea"/>
                <a:cs typeface="+mn-cs"/>
              </a:rPr>
              <a:t>教学的具体内容</a:t>
            </a: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CN"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2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也</a:t>
            </a:r>
            <a:r>
              <a:rPr kumimoji="0" lang="zh-CN" altLang="en-US" sz="3200" b="1" i="0" u="none" strike="noStrike" kern="1200" cap="none" spc="0" normalizeH="0" baseline="0" noProof="0" dirty="0" smtClean="0">
                <a:ln>
                  <a:noFill/>
                </a:ln>
                <a:solidFill>
                  <a:srgbClr val="FF0000"/>
                </a:solidFill>
                <a:effectLst/>
                <a:uLnTx/>
                <a:uFillTx/>
                <a:latin typeface="+mn-lt"/>
                <a:ea typeface="+mn-ea"/>
                <a:cs typeface="+mn-cs"/>
              </a:rPr>
              <a:t>不等同于</a:t>
            </a: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教学目标。</a:t>
            </a:r>
            <a:endParaRPr kumimoji="0" lang="zh-CN" altLang="en-US"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467544" y="1700808"/>
          <a:ext cx="7920880" cy="1982192"/>
        </p:xfrm>
        <a:graphic>
          <a:graphicData uri="http://schemas.openxmlformats.org/drawingml/2006/table">
            <a:tbl>
              <a:tblPr/>
              <a:tblGrid>
                <a:gridCol w="1610527"/>
                <a:gridCol w="6310353"/>
              </a:tblGrid>
              <a:tr h="1982192">
                <a:tc>
                  <a:txBody>
                    <a:bodyPr/>
                    <a:lstStyle/>
                    <a:p>
                      <a:pPr algn="ctr">
                        <a:spcAft>
                          <a:spcPts val="0"/>
                        </a:spcAft>
                      </a:pPr>
                      <a:endParaRPr lang="en-US" altLang="zh-CN" sz="2800" b="1" kern="100" dirty="0" smtClean="0">
                        <a:solidFill>
                          <a:srgbClr val="FF0000"/>
                        </a:solidFill>
                        <a:latin typeface="Calibri"/>
                        <a:ea typeface="仿宋_GB2312"/>
                        <a:cs typeface="Times New Roman"/>
                      </a:endParaRPr>
                    </a:p>
                    <a:p>
                      <a:pPr algn="ctr">
                        <a:spcAft>
                          <a:spcPts val="0"/>
                        </a:spcAft>
                      </a:pPr>
                      <a:r>
                        <a:rPr lang="zh-CN" sz="2800" b="1" kern="100" dirty="0" smtClean="0">
                          <a:solidFill>
                            <a:srgbClr val="FF0000"/>
                          </a:solidFill>
                          <a:latin typeface="Calibri"/>
                          <a:ea typeface="仿宋_GB2312"/>
                          <a:cs typeface="Times New Roman"/>
                        </a:rPr>
                        <a:t>教</a:t>
                      </a:r>
                      <a:r>
                        <a:rPr lang="zh-CN" sz="2800" b="1" kern="100" dirty="0">
                          <a:solidFill>
                            <a:srgbClr val="FF0000"/>
                          </a:solidFill>
                          <a:latin typeface="Calibri"/>
                          <a:ea typeface="仿宋_GB2312"/>
                          <a:cs typeface="Times New Roman"/>
                        </a:rPr>
                        <a:t>学课题</a:t>
                      </a:r>
                      <a:endParaRPr lang="zh-CN" sz="2800" kern="100" dirty="0">
                        <a:solidFill>
                          <a:srgbClr val="FF0000"/>
                        </a:solidFill>
                        <a:latin typeface="Calibri"/>
                        <a:ea typeface="宋体"/>
                        <a:cs typeface="Times New Roman"/>
                      </a:endParaRPr>
                    </a:p>
                    <a:p>
                      <a:pPr algn="ctr">
                        <a:spcAft>
                          <a:spcPts val="0"/>
                        </a:spcAft>
                      </a:pPr>
                      <a:r>
                        <a:rPr lang="zh-CN" sz="2000" b="1" kern="100" dirty="0">
                          <a:solidFill>
                            <a:srgbClr val="FF0000"/>
                          </a:solidFill>
                          <a:latin typeface="Calibri"/>
                          <a:ea typeface="仿宋_GB2312"/>
                          <a:cs typeface="Times New Roman"/>
                        </a:rPr>
                        <a:t>（教学内容）</a:t>
                      </a:r>
                      <a:endParaRPr lang="zh-CN" sz="20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indent="274320" algn="l">
                        <a:lnSpc>
                          <a:spcPct val="150000"/>
                        </a:lnSpc>
                        <a:spcBef>
                          <a:spcPts val="750"/>
                        </a:spcBef>
                        <a:spcAft>
                          <a:spcPts val="750"/>
                        </a:spcAft>
                      </a:pPr>
                      <a:r>
                        <a:rPr lang="en-US" altLang="zh-CN" sz="2800" kern="0" dirty="0" smtClean="0">
                          <a:latin typeface="Times New Roman"/>
                          <a:ea typeface="宋体"/>
                          <a:cs typeface="Times New Roman"/>
                        </a:rPr>
                        <a:t>    </a:t>
                      </a:r>
                      <a:r>
                        <a:rPr lang="zh-CN" sz="2800" b="1" kern="0" dirty="0" smtClean="0">
                          <a:latin typeface="Times New Roman"/>
                          <a:ea typeface="宋体"/>
                          <a:cs typeface="Times New Roman"/>
                        </a:rPr>
                        <a:t>本</a:t>
                      </a:r>
                      <a:r>
                        <a:rPr lang="zh-CN" sz="2800" b="1" kern="0" dirty="0">
                          <a:latin typeface="Times New Roman"/>
                          <a:ea typeface="宋体"/>
                          <a:cs typeface="Times New Roman"/>
                        </a:rPr>
                        <a:t>课时系教材《英语</a:t>
                      </a:r>
                      <a:r>
                        <a:rPr lang="en-US" sz="2800" b="1" kern="0" dirty="0">
                          <a:latin typeface="Times New Roman"/>
                          <a:ea typeface="宋体"/>
                          <a:cs typeface="Times New Roman"/>
                        </a:rPr>
                        <a:t>1</a:t>
                      </a:r>
                      <a:r>
                        <a:rPr lang="zh-CN" sz="2800" b="1" kern="0" dirty="0">
                          <a:latin typeface="Times New Roman"/>
                          <a:ea typeface="宋体"/>
                          <a:cs typeface="Times New Roman"/>
                        </a:rPr>
                        <a:t>》（基础模块</a:t>
                      </a:r>
                      <a:r>
                        <a:rPr lang="zh-CN" sz="2800" b="1" kern="0" dirty="0">
                          <a:latin typeface="Calibri"/>
                          <a:ea typeface="Times New Roman"/>
                          <a:cs typeface="Times New Roman"/>
                        </a:rPr>
                        <a:t> </a:t>
                      </a:r>
                      <a:r>
                        <a:rPr lang="zh-CN" sz="2800" b="1" kern="0" dirty="0">
                          <a:latin typeface="Times New Roman"/>
                          <a:ea typeface="宋体"/>
                          <a:cs typeface="Times New Roman"/>
                        </a:rPr>
                        <a:t>高教版）第三单元的第一课时，包括</a:t>
                      </a:r>
                      <a:r>
                        <a:rPr lang="en-US" sz="2800" b="1" kern="0" dirty="0">
                          <a:latin typeface="Times New Roman"/>
                          <a:ea typeface="宋体"/>
                          <a:cs typeface="Times New Roman"/>
                        </a:rPr>
                        <a:t>lead-in, Listening and Speaking</a:t>
                      </a:r>
                      <a:r>
                        <a:rPr lang="zh-CN" sz="2800" b="1" kern="0" dirty="0">
                          <a:latin typeface="Times New Roman"/>
                          <a:ea typeface="宋体"/>
                          <a:cs typeface="Times New Roman"/>
                        </a:rPr>
                        <a:t>部分。</a:t>
                      </a:r>
                      <a:endParaRPr lang="zh-CN" sz="2800" b="1"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表格 2"/>
          <p:cNvGraphicFramePr>
            <a:graphicFrameLocks noGrp="1"/>
          </p:cNvGraphicFramePr>
          <p:nvPr/>
        </p:nvGraphicFramePr>
        <p:xfrm>
          <a:off x="448235" y="4149080"/>
          <a:ext cx="7894138" cy="1584176"/>
        </p:xfrm>
        <a:graphic>
          <a:graphicData uri="http://schemas.openxmlformats.org/drawingml/2006/table">
            <a:tbl>
              <a:tblPr/>
              <a:tblGrid>
                <a:gridCol w="1629643"/>
                <a:gridCol w="6264495"/>
              </a:tblGrid>
              <a:tr h="1584176">
                <a:tc>
                  <a:txBody>
                    <a:bodyPr/>
                    <a:lstStyle/>
                    <a:p>
                      <a:pPr algn="ctr">
                        <a:spcAft>
                          <a:spcPts val="0"/>
                        </a:spcAft>
                      </a:pPr>
                      <a:endParaRPr lang="en-US" altLang="zh-CN" sz="2800" b="1" kern="100" dirty="0" smtClean="0">
                        <a:solidFill>
                          <a:srgbClr val="FF0000"/>
                        </a:solidFill>
                        <a:latin typeface="Calibri"/>
                        <a:ea typeface="仿宋_GB2312"/>
                        <a:cs typeface="Times New Roman"/>
                      </a:endParaRPr>
                    </a:p>
                    <a:p>
                      <a:pPr algn="ctr">
                        <a:spcAft>
                          <a:spcPts val="0"/>
                        </a:spcAft>
                      </a:pPr>
                      <a:r>
                        <a:rPr lang="zh-CN" sz="2800" b="1" kern="100" dirty="0" smtClean="0">
                          <a:solidFill>
                            <a:srgbClr val="FF0000"/>
                          </a:solidFill>
                          <a:latin typeface="Calibri"/>
                          <a:ea typeface="仿宋_GB2312"/>
                          <a:cs typeface="Times New Roman"/>
                        </a:rPr>
                        <a:t>教</a:t>
                      </a:r>
                      <a:r>
                        <a:rPr lang="zh-CN" sz="2800" b="1" kern="100" dirty="0">
                          <a:solidFill>
                            <a:srgbClr val="FF0000"/>
                          </a:solidFill>
                          <a:latin typeface="Calibri"/>
                          <a:ea typeface="仿宋_GB2312"/>
                          <a:cs typeface="Times New Roman"/>
                        </a:rPr>
                        <a:t>学课题</a:t>
                      </a:r>
                      <a:endParaRPr lang="zh-CN" sz="2800" kern="100" dirty="0">
                        <a:solidFill>
                          <a:srgbClr val="FF0000"/>
                        </a:solidFill>
                        <a:latin typeface="Calibri"/>
                        <a:ea typeface="宋体"/>
                        <a:cs typeface="Times New Roman"/>
                      </a:endParaRPr>
                    </a:p>
                    <a:p>
                      <a:pPr algn="just">
                        <a:spcAft>
                          <a:spcPts val="0"/>
                        </a:spcAft>
                      </a:pPr>
                      <a:r>
                        <a:rPr lang="zh-CN" sz="1800" b="1" kern="100" dirty="0">
                          <a:solidFill>
                            <a:srgbClr val="FF0000"/>
                          </a:solidFill>
                          <a:latin typeface="Calibri"/>
                          <a:ea typeface="仿宋_GB2312"/>
                          <a:cs typeface="Times New Roman"/>
                        </a:rPr>
                        <a:t>（教学内容）</a:t>
                      </a:r>
                      <a:endParaRPr lang="zh-CN" sz="1800" kern="100" dirty="0">
                        <a:solidFill>
                          <a:srgbClr val="FF0000"/>
                        </a:solidFill>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endParaRPr lang="en-US" altLang="zh-CN" sz="2800" b="1" kern="100" dirty="0" smtClean="0">
                        <a:latin typeface="Calibri"/>
                        <a:ea typeface="仿宋_GB2312"/>
                        <a:cs typeface="Times New Roman"/>
                      </a:endParaRPr>
                    </a:p>
                    <a:p>
                      <a:pPr algn="ctr">
                        <a:spcAft>
                          <a:spcPts val="0"/>
                        </a:spcAft>
                      </a:pPr>
                      <a:r>
                        <a:rPr lang="zh-CN" sz="2800" b="1" kern="100" dirty="0" smtClean="0">
                          <a:latin typeface="Calibri"/>
                          <a:ea typeface="仿宋_GB2312"/>
                          <a:cs typeface="Times New Roman"/>
                        </a:rPr>
                        <a:t>混</a:t>
                      </a:r>
                      <a:r>
                        <a:rPr lang="zh-CN" sz="2800" b="1" kern="100" dirty="0">
                          <a:latin typeface="Calibri"/>
                          <a:ea typeface="仿宋_GB2312"/>
                          <a:cs typeface="Times New Roman"/>
                        </a:rPr>
                        <a:t>凝土工程</a:t>
                      </a:r>
                      <a:endParaRPr lang="zh-CN" sz="28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内容占位符 2"/>
          <p:cNvSpPr txBox="1">
            <a:spLocks/>
          </p:cNvSpPr>
          <p:nvPr/>
        </p:nvSpPr>
        <p:spPr>
          <a:xfrm>
            <a:off x="467544" y="548680"/>
            <a:ext cx="8363272" cy="7920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zh-CN" sz="3200" b="1" i="0" u="none" strike="noStrike" kern="1200" cap="none" spc="0" normalizeH="0" baseline="0" noProof="0" dirty="0" smtClean="0">
                <a:ln>
                  <a:noFill/>
                </a:ln>
                <a:solidFill>
                  <a:schemeClr val="tx1"/>
                </a:solidFill>
                <a:effectLst/>
                <a:uLnTx/>
                <a:uFillTx/>
                <a:latin typeface="+mn-lt"/>
                <a:ea typeface="+mn-ea"/>
                <a:cs typeface="+mn-cs"/>
              </a:rPr>
              <a:t>教学课题</a:t>
            </a: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内容模糊或抽象</a:t>
            </a:r>
            <a:endParaRPr kumimoji="0" lang="zh-CN" altLang="en-US"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img3.imgtn.bdimg.com/it/u=823380582,687461151&amp;fm=21&amp;gp=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2" name="表格 1"/>
          <p:cNvGraphicFramePr>
            <a:graphicFrameLocks noGrp="1"/>
          </p:cNvGraphicFramePr>
          <p:nvPr/>
        </p:nvGraphicFramePr>
        <p:xfrm>
          <a:off x="1115616" y="1484784"/>
          <a:ext cx="6408712" cy="576064"/>
        </p:xfrm>
        <a:graphic>
          <a:graphicData uri="http://schemas.openxmlformats.org/drawingml/2006/table">
            <a:tbl>
              <a:tblPr/>
              <a:tblGrid>
                <a:gridCol w="1634037"/>
                <a:gridCol w="4774675"/>
              </a:tblGrid>
              <a:tr h="576064">
                <a:tc>
                  <a:txBody>
                    <a:bodyPr/>
                    <a:lstStyle/>
                    <a:p>
                      <a:pPr algn="ctr">
                        <a:spcAft>
                          <a:spcPts val="0"/>
                        </a:spcAft>
                      </a:pPr>
                      <a:r>
                        <a:rPr lang="zh-CN" sz="2000" b="1" kern="100" dirty="0">
                          <a:latin typeface="+mn-ea"/>
                          <a:ea typeface="+mn-ea"/>
                          <a:cs typeface="Times New Roman"/>
                        </a:rPr>
                        <a:t>教学课</a:t>
                      </a:r>
                      <a:r>
                        <a:rPr lang="zh-CN" sz="2000" b="1" kern="100" dirty="0" smtClean="0">
                          <a:latin typeface="+mn-ea"/>
                          <a:ea typeface="+mn-ea"/>
                          <a:cs typeface="Times New Roman"/>
                        </a:rPr>
                        <a:t>题</a:t>
                      </a:r>
                      <a:endParaRPr lang="zh-CN" sz="2000"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1257300" algn="l"/>
                          <a:tab pos="2278380" algn="ctr"/>
                        </a:tabLst>
                      </a:pPr>
                      <a:r>
                        <a:rPr lang="en-US" sz="2000" b="1" kern="100" dirty="0">
                          <a:latin typeface="+mn-ea"/>
                          <a:ea typeface="+mn-ea"/>
                          <a:cs typeface="Times New Roman"/>
                        </a:rPr>
                        <a:t>	</a:t>
                      </a:r>
                      <a:r>
                        <a:rPr lang="zh-CN" sz="2000" b="1" kern="100" dirty="0" smtClean="0">
                          <a:latin typeface="+mn-ea"/>
                          <a:ea typeface="+mn-ea"/>
                          <a:cs typeface="Times New Roman"/>
                        </a:rPr>
                        <a:t>我</a:t>
                      </a:r>
                      <a:r>
                        <a:rPr lang="zh-CN" sz="2000" b="1" kern="100" dirty="0">
                          <a:latin typeface="+mn-ea"/>
                          <a:ea typeface="+mn-ea"/>
                          <a:cs typeface="Times New Roman"/>
                        </a:rPr>
                        <a:t>国民主政治的发展道路</a:t>
                      </a:r>
                      <a:endParaRPr lang="zh-CN" sz="2000"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表格 2"/>
          <p:cNvGraphicFramePr>
            <a:graphicFrameLocks noGrp="1"/>
          </p:cNvGraphicFramePr>
          <p:nvPr/>
        </p:nvGraphicFramePr>
        <p:xfrm>
          <a:off x="1115616" y="2276873"/>
          <a:ext cx="6480720" cy="504055"/>
        </p:xfrm>
        <a:graphic>
          <a:graphicData uri="http://schemas.openxmlformats.org/drawingml/2006/table">
            <a:tbl>
              <a:tblPr/>
              <a:tblGrid>
                <a:gridCol w="1656184"/>
                <a:gridCol w="4824536"/>
              </a:tblGrid>
              <a:tr h="504055">
                <a:tc>
                  <a:txBody>
                    <a:bodyPr/>
                    <a:lstStyle/>
                    <a:p>
                      <a:pPr algn="ctr">
                        <a:spcAft>
                          <a:spcPts val="0"/>
                        </a:spcAft>
                      </a:pPr>
                      <a:r>
                        <a:rPr lang="zh-CN" sz="2000" b="1" kern="100" dirty="0">
                          <a:solidFill>
                            <a:schemeClr val="tx1"/>
                          </a:solidFill>
                          <a:latin typeface="+mn-ea"/>
                          <a:ea typeface="+mn-ea"/>
                          <a:cs typeface="宋体"/>
                        </a:rPr>
                        <a:t>教学课</a:t>
                      </a:r>
                      <a:r>
                        <a:rPr lang="zh-CN" sz="2000" b="1" kern="100" dirty="0" smtClean="0">
                          <a:solidFill>
                            <a:schemeClr val="tx1"/>
                          </a:solidFill>
                          <a:latin typeface="+mn-ea"/>
                          <a:ea typeface="+mn-ea"/>
                          <a:cs typeface="宋体"/>
                        </a:rPr>
                        <a:t>题</a:t>
                      </a:r>
                      <a:endParaRPr lang="en-US" altLang="zh-CN" sz="2000" b="1" kern="100" dirty="0" smtClean="0">
                        <a:solidFill>
                          <a:schemeClr val="tx1"/>
                        </a:solidFill>
                        <a:latin typeface="+mn-ea"/>
                        <a:ea typeface="+mn-ea"/>
                        <a:cs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990600" algn="just">
                        <a:spcAft>
                          <a:spcPts val="0"/>
                        </a:spcAft>
                      </a:pPr>
                      <a:r>
                        <a:rPr lang="zh-CN" sz="2000" b="1" kern="100" dirty="0">
                          <a:solidFill>
                            <a:schemeClr val="tx1"/>
                          </a:solidFill>
                          <a:latin typeface="+mn-ea"/>
                          <a:ea typeface="+mn-ea"/>
                          <a:cs typeface="宋体"/>
                        </a:rPr>
                        <a:t>表演游戏的特点与教育作用</a:t>
                      </a:r>
                      <a:endParaRPr lang="zh-CN" sz="2000" b="1" kern="100" dirty="0">
                        <a:solidFill>
                          <a:schemeClr val="tx1"/>
                        </a:solidFill>
                        <a:latin typeface="+mn-ea"/>
                        <a:ea typeface="+mn-e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1115616" y="2996952"/>
          <a:ext cx="6480720" cy="609600"/>
        </p:xfrm>
        <a:graphic>
          <a:graphicData uri="http://schemas.openxmlformats.org/drawingml/2006/table">
            <a:tbl>
              <a:tblPr/>
              <a:tblGrid>
                <a:gridCol w="1693825"/>
                <a:gridCol w="4786895"/>
              </a:tblGrid>
              <a:tr h="465585">
                <a:tc>
                  <a:txBody>
                    <a:bodyPr/>
                    <a:lstStyle/>
                    <a:p>
                      <a:pPr algn="ctr">
                        <a:spcAft>
                          <a:spcPts val="0"/>
                        </a:spcAft>
                      </a:pPr>
                      <a:endParaRPr lang="en-US" altLang="zh-CN" sz="2000" b="1" kern="100" dirty="0" smtClean="0">
                        <a:solidFill>
                          <a:schemeClr val="tx1"/>
                        </a:solidFill>
                        <a:latin typeface="+mn-ea"/>
                        <a:ea typeface="+mn-ea"/>
                        <a:cs typeface="Times New Roman"/>
                      </a:endParaRPr>
                    </a:p>
                    <a:p>
                      <a:pPr algn="ctr">
                        <a:spcAft>
                          <a:spcPts val="0"/>
                        </a:spcAft>
                      </a:pPr>
                      <a:r>
                        <a:rPr lang="zh-CN" sz="2000" b="1" kern="100" dirty="0" smtClean="0">
                          <a:solidFill>
                            <a:schemeClr val="tx1"/>
                          </a:solidFill>
                          <a:latin typeface="+mn-ea"/>
                          <a:ea typeface="+mn-ea"/>
                          <a:cs typeface="Times New Roman"/>
                        </a:rPr>
                        <a:t>教</a:t>
                      </a:r>
                      <a:r>
                        <a:rPr lang="zh-CN" sz="2000" b="1" kern="100" dirty="0">
                          <a:solidFill>
                            <a:schemeClr val="tx1"/>
                          </a:solidFill>
                          <a:latin typeface="+mn-ea"/>
                          <a:ea typeface="+mn-ea"/>
                          <a:cs typeface="Times New Roman"/>
                        </a:rPr>
                        <a:t>学课</a:t>
                      </a:r>
                      <a:r>
                        <a:rPr lang="zh-CN" sz="2000" b="1" kern="100" dirty="0" smtClean="0">
                          <a:solidFill>
                            <a:schemeClr val="tx1"/>
                          </a:solidFill>
                          <a:latin typeface="+mn-ea"/>
                          <a:ea typeface="+mn-ea"/>
                          <a:cs typeface="Times New Roman"/>
                        </a:rPr>
                        <a:t>题</a:t>
                      </a:r>
                      <a:endParaRPr lang="zh-CN" sz="2000" b="1" kern="100" dirty="0">
                        <a:solidFill>
                          <a:schemeClr val="tx1"/>
                        </a:solidFill>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zh-CN" sz="2000" b="1" kern="100" dirty="0" smtClean="0">
                        <a:solidFill>
                          <a:schemeClr val="tx1"/>
                        </a:solidFill>
                        <a:latin typeface="+mn-ea"/>
                        <a:ea typeface="+mn-ea"/>
                        <a:cs typeface="Times New Roman"/>
                      </a:endParaRPr>
                    </a:p>
                    <a:p>
                      <a:pPr algn="ctr">
                        <a:spcAft>
                          <a:spcPts val="0"/>
                        </a:spcAft>
                      </a:pPr>
                      <a:r>
                        <a:rPr lang="zh-CN" sz="2000" b="1" kern="100" dirty="0" smtClean="0">
                          <a:solidFill>
                            <a:schemeClr val="tx1"/>
                          </a:solidFill>
                          <a:latin typeface="+mn-ea"/>
                          <a:ea typeface="+mn-ea"/>
                          <a:cs typeface="Times New Roman"/>
                        </a:rPr>
                        <a:t>方</a:t>
                      </a:r>
                      <a:r>
                        <a:rPr lang="zh-CN" sz="2000" b="1" kern="100" dirty="0">
                          <a:solidFill>
                            <a:schemeClr val="tx1"/>
                          </a:solidFill>
                          <a:latin typeface="+mn-ea"/>
                          <a:ea typeface="+mn-ea"/>
                          <a:cs typeface="Times New Roman"/>
                        </a:rPr>
                        <a:t>便面中粗脂肪含量的测定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1115616" y="3861048"/>
          <a:ext cx="6480720" cy="720080"/>
        </p:xfrm>
        <a:graphic>
          <a:graphicData uri="http://schemas.openxmlformats.org/drawingml/2006/table">
            <a:tbl>
              <a:tblPr/>
              <a:tblGrid>
                <a:gridCol w="1728192"/>
                <a:gridCol w="4752528"/>
              </a:tblGrid>
              <a:tr h="720080">
                <a:tc>
                  <a:txBody>
                    <a:bodyPr/>
                    <a:lstStyle/>
                    <a:p>
                      <a:pPr algn="ctr">
                        <a:spcAft>
                          <a:spcPts val="0"/>
                        </a:spcAft>
                      </a:pPr>
                      <a:r>
                        <a:rPr lang="zh-CN" sz="2000" b="1" kern="100" dirty="0">
                          <a:latin typeface="宋体" pitchFamily="2" charset="-122"/>
                          <a:ea typeface="宋体" pitchFamily="2" charset="-122"/>
                          <a:cs typeface="Times New Roman"/>
                        </a:rPr>
                        <a:t>教学课</a:t>
                      </a:r>
                      <a:r>
                        <a:rPr lang="zh-CN" sz="2000" b="1" kern="100" dirty="0" smtClean="0">
                          <a:latin typeface="宋体" pitchFamily="2" charset="-122"/>
                          <a:ea typeface="宋体" pitchFamily="2" charset="-122"/>
                          <a:cs typeface="Times New Roman"/>
                        </a:rPr>
                        <a:t>题</a:t>
                      </a:r>
                      <a:endParaRPr lang="zh-CN" sz="2000" b="1" kern="100" dirty="0">
                        <a:latin typeface="宋体" pitchFamily="2" charset="-122"/>
                        <a:ea typeface="宋体"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dirty="0">
                          <a:latin typeface="宋体" pitchFamily="2" charset="-122"/>
                          <a:ea typeface="宋体" pitchFamily="2" charset="-122"/>
                          <a:cs typeface="Times New Roman"/>
                        </a:rPr>
                        <a:t>诗经的表现手法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内容占位符 2"/>
          <p:cNvSpPr txBox="1">
            <a:spLocks/>
          </p:cNvSpPr>
          <p:nvPr/>
        </p:nvSpPr>
        <p:spPr>
          <a:xfrm>
            <a:off x="971600" y="476672"/>
            <a:ext cx="4439344" cy="7920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1" i="0" u="none" strike="noStrike" kern="1200" cap="none" spc="0" normalizeH="0" baseline="0" noProof="0" dirty="0" smtClean="0">
                <a:ln>
                  <a:noFill/>
                </a:ln>
                <a:solidFill>
                  <a:srgbClr val="FF0000"/>
                </a:solidFill>
                <a:effectLst/>
                <a:uLnTx/>
                <a:uFillTx/>
                <a:latin typeface="+mn-lt"/>
                <a:ea typeface="+mn-ea"/>
                <a:cs typeface="+mn-cs"/>
              </a:rPr>
              <a:t>规范的教学课题示例</a:t>
            </a:r>
            <a:endParaRPr kumimoji="0" lang="zh-CN" altLang="en-US" sz="3200" b="1"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9" name="表格 8"/>
          <p:cNvGraphicFramePr>
            <a:graphicFrameLocks noGrp="1"/>
          </p:cNvGraphicFramePr>
          <p:nvPr/>
        </p:nvGraphicFramePr>
        <p:xfrm>
          <a:off x="1115616" y="4797152"/>
          <a:ext cx="6480720" cy="576064"/>
        </p:xfrm>
        <a:graphic>
          <a:graphicData uri="http://schemas.openxmlformats.org/drawingml/2006/table">
            <a:tbl>
              <a:tblPr/>
              <a:tblGrid>
                <a:gridCol w="1728192"/>
                <a:gridCol w="4752528"/>
              </a:tblGrid>
              <a:tr h="576064">
                <a:tc>
                  <a:txBody>
                    <a:bodyPr/>
                    <a:lstStyle/>
                    <a:p>
                      <a:pPr algn="ctr">
                        <a:spcAft>
                          <a:spcPts val="0"/>
                        </a:spcAft>
                      </a:pPr>
                      <a:r>
                        <a:rPr lang="zh-CN" sz="2000" b="1" kern="100" dirty="0">
                          <a:latin typeface="+mn-ea"/>
                          <a:ea typeface="+mn-ea"/>
                          <a:cs typeface="Times New Roman"/>
                        </a:rPr>
                        <a:t>教学课</a:t>
                      </a:r>
                      <a:r>
                        <a:rPr lang="zh-CN" sz="2000" b="1" kern="100" dirty="0" smtClean="0">
                          <a:latin typeface="+mn-ea"/>
                          <a:ea typeface="+mn-ea"/>
                          <a:cs typeface="Times New Roman"/>
                        </a:rPr>
                        <a:t>题</a:t>
                      </a:r>
                      <a:endParaRPr lang="zh-CN" sz="2000" b="1"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altLang="en-US" sz="2000" b="1" kern="100" dirty="0" smtClean="0">
                          <a:latin typeface="+mn-ea"/>
                          <a:ea typeface="+mn-ea"/>
                          <a:cs typeface="Times New Roman"/>
                        </a:rPr>
                        <a:t>函数的单调性</a:t>
                      </a:r>
                      <a:endParaRPr lang="zh-CN" sz="2000" b="1" kern="100" dirty="0">
                        <a:latin typeface="+mn-ea"/>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表格 9"/>
          <p:cNvGraphicFramePr>
            <a:graphicFrameLocks noGrp="1"/>
          </p:cNvGraphicFramePr>
          <p:nvPr/>
        </p:nvGraphicFramePr>
        <p:xfrm>
          <a:off x="1115616" y="5517232"/>
          <a:ext cx="6480720" cy="609600"/>
        </p:xfrm>
        <a:graphic>
          <a:graphicData uri="http://schemas.openxmlformats.org/drawingml/2006/table">
            <a:tbl>
              <a:tblPr/>
              <a:tblGrid>
                <a:gridCol w="1728192"/>
                <a:gridCol w="4752528"/>
              </a:tblGrid>
              <a:tr h="576064">
                <a:tc>
                  <a:txBody>
                    <a:bodyPr/>
                    <a:lstStyle/>
                    <a:p>
                      <a:pPr algn="ctr">
                        <a:spcAft>
                          <a:spcPts val="0"/>
                        </a:spcAft>
                      </a:pPr>
                      <a:endParaRPr lang="en-US" altLang="zh-CN" sz="2000" b="1" kern="100" dirty="0" smtClean="0">
                        <a:latin typeface="+mn-ea"/>
                        <a:ea typeface="+mn-ea"/>
                        <a:cs typeface="Times New Roman"/>
                      </a:endParaRPr>
                    </a:p>
                    <a:p>
                      <a:pPr algn="ctr">
                        <a:spcAft>
                          <a:spcPts val="0"/>
                        </a:spcAft>
                      </a:pPr>
                      <a:r>
                        <a:rPr lang="zh-CN" sz="2000" b="1" kern="100" dirty="0" smtClean="0">
                          <a:latin typeface="+mn-ea"/>
                          <a:ea typeface="+mn-ea"/>
                          <a:cs typeface="Times New Roman"/>
                        </a:rPr>
                        <a:t>教</a:t>
                      </a:r>
                      <a:r>
                        <a:rPr lang="zh-CN" sz="2000" b="1" kern="100" dirty="0">
                          <a:latin typeface="+mn-ea"/>
                          <a:ea typeface="+mn-ea"/>
                          <a:cs typeface="Times New Roman"/>
                        </a:rPr>
                        <a:t>学课</a:t>
                      </a:r>
                      <a:r>
                        <a:rPr lang="zh-CN" sz="2000" b="1" kern="100" dirty="0" smtClean="0">
                          <a:latin typeface="+mn-ea"/>
                          <a:ea typeface="+mn-ea"/>
                          <a:cs typeface="Times New Roman"/>
                        </a:rPr>
                        <a:t>题</a:t>
                      </a:r>
                      <a:endParaRPr lang="zh-CN" sz="2000" b="1"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b="1" kern="100" dirty="0">
                          <a:latin typeface="+mn-ea"/>
                          <a:ea typeface="+mn-ea"/>
                          <a:cs typeface="Times New Roman"/>
                        </a:rPr>
                        <a:t>居住区绿地规划分类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2794</Words>
  <Application>Microsoft Office PowerPoint</Application>
  <PresentationFormat>全屏显示(4:3)</PresentationFormat>
  <Paragraphs>341</Paragraphs>
  <Slides>40</Slides>
  <Notes>1</Notes>
  <HiddenSlides>0</HiddenSlides>
  <MMClips>0</MMClips>
  <ScaleCrop>false</ScaleCrop>
  <HeadingPairs>
    <vt:vector size="4" baseType="variant">
      <vt:variant>
        <vt:lpstr>主题</vt:lpstr>
      </vt:variant>
      <vt:variant>
        <vt:i4>1</vt:i4>
      </vt:variant>
      <vt:variant>
        <vt:lpstr>幻灯片标题</vt:lpstr>
      </vt:variant>
      <vt:variant>
        <vt:i4>40</vt:i4>
      </vt:variant>
    </vt:vector>
  </HeadingPairs>
  <TitlesOfParts>
    <vt:vector size="41" baseType="lpstr">
      <vt:lpstr>Office 主题</vt:lpstr>
      <vt:lpstr>新教师教案问题及建议</vt:lpstr>
      <vt:lpstr>新教师/转岗教师备课样表</vt:lpstr>
      <vt:lpstr>一、新教师教案问题梳理</vt:lpstr>
      <vt:lpstr>1. 书写格式</vt:lpstr>
      <vt:lpstr>规范的教材书写顺序</vt:lpstr>
      <vt:lpstr>2. 教学课题</vt:lpstr>
      <vt:lpstr>PowerPoint 演示文稿</vt:lpstr>
      <vt:lpstr>PowerPoint 演示文稿</vt:lpstr>
      <vt:lpstr>PowerPoint 演示文稿</vt:lpstr>
      <vt:lpstr>PowerPoint 演示文稿</vt:lpstr>
      <vt:lpstr>3. 教学目标</vt:lpstr>
      <vt:lpstr>PowerPoint 演示文稿</vt:lpstr>
      <vt:lpstr>PowerPoint 演示文稿</vt:lpstr>
      <vt:lpstr>PowerPoint 演示文稿</vt:lpstr>
      <vt:lpstr>PowerPoint 演示文稿</vt:lpstr>
      <vt:lpstr>规范的教学目标示例</vt:lpstr>
      <vt:lpstr>教学目标的表述应明确、具体、可操作性</vt:lpstr>
      <vt:lpstr>PowerPoint 演示文稿</vt:lpstr>
      <vt:lpstr>练习：以下教学目标存在哪些问题？</vt:lpstr>
      <vt:lpstr>PowerPoint 演示文稿</vt:lpstr>
      <vt:lpstr>4. 教学重点和教学难点</vt:lpstr>
      <vt:lpstr>教案无教学重点和教学难点</vt:lpstr>
      <vt:lpstr>教学重点和难点的表述不准确</vt:lpstr>
      <vt:lpstr>重点和难点太多</vt:lpstr>
      <vt:lpstr>重难点表述和教学目标表述混淆</vt:lpstr>
      <vt:lpstr>规范教学重点和难点的表述</vt:lpstr>
      <vt:lpstr>5. 教学方法</vt:lpstr>
      <vt:lpstr>PowerPoint 演示文稿</vt:lpstr>
      <vt:lpstr>6. 教学过程</vt:lpstr>
      <vt:lpstr>导课环节课例分析</vt:lpstr>
      <vt:lpstr>导课环节课例分析</vt:lpstr>
      <vt:lpstr>课堂教学活动课例分析</vt:lpstr>
      <vt:lpstr>课堂教学活动课例分析</vt:lpstr>
      <vt:lpstr>7. 岗位实践经验</vt:lpstr>
      <vt:lpstr>PowerPoint 演示文稿</vt:lpstr>
      <vt:lpstr>教案示例解析</vt:lpstr>
      <vt:lpstr>教学过程</vt:lpstr>
      <vt:lpstr>教学过程</vt:lpstr>
      <vt:lpstr>教学过程</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新教师备课问题梳理</dc:title>
  <cp:lastModifiedBy>china</cp:lastModifiedBy>
  <cp:revision>181</cp:revision>
  <dcterms:modified xsi:type="dcterms:W3CDTF">2016-01-20T11:16:46Z</dcterms:modified>
</cp:coreProperties>
</file>